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6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5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5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4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53.png"/><Relationship Id="rId5" Type="http://schemas.openxmlformats.org/officeDocument/2006/relationships/image" Target="../media/image48.png"/><Relationship Id="rId10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4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925" y="1895325"/>
            <a:ext cx="1962150" cy="78923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443" y="2970311"/>
            <a:ext cx="2043112" cy="4000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0650" y="3560861"/>
            <a:ext cx="5590698" cy="6622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5437"/>
              </a:lnSpc>
            </a:pPr>
            <a:r>
              <a:rPr sz="4350" b="0" i="0" u="none" dirty="0" err="1">
                <a:solidFill>
                  <a:srgbClr val="1E293B"/>
                </a:solidFill>
                <a:latin typeface="Cairo ExtraBold"/>
              </a:rPr>
              <a:t>أساسيات</a:t>
            </a:r>
            <a:r>
              <a:rPr sz="435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4350" b="0" i="0" u="none" dirty="0" err="1">
                <a:solidFill>
                  <a:srgbClr val="1E293B"/>
                </a:solidFill>
                <a:latin typeface="Cairo ExtraBold"/>
              </a:rPr>
              <a:t>برنامج</a:t>
            </a:r>
            <a:r>
              <a:rPr sz="4350" b="0" i="0" u="none" dirty="0">
                <a:solidFill>
                  <a:srgbClr val="1E293B"/>
                </a:solidFill>
                <a:latin typeface="Cairo ExtraBold"/>
              </a:rPr>
              <a:t> SPSS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6575" y="4394299"/>
            <a:ext cx="603885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شرح شامل لخطوات التعامل مع البيانات الإحصائية وإدخالها وتحليلها بكل كفاءة وسهولة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91600" y="6438900"/>
            <a:ext cx="26765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- خدمات التحليل الإحصائي والاستشارات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6438900"/>
            <a:ext cx="1219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www.tebyanstats.com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D3292F-A7A4-A1B7-A98B-CF3087964F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120" y="1884610"/>
            <a:ext cx="1951758" cy="9904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483197"/>
            <a:ext cx="5405437" cy="255835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2483197"/>
            <a:ext cx="5405437" cy="255835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869977"/>
            <a:ext cx="4814887" cy="876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29750" y="6438900"/>
            <a:ext cx="22383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الدليل الأساسي لبرنامج SPSS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3238" y="2778472"/>
            <a:ext cx="4195762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2250"/>
              </a:lnSpc>
            </a:pP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التعريف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بالبرنامج</a:t>
            </a:r>
            <a:endParaRPr sz="1800" b="1" i="0" u="none" dirty="0">
              <a:solidFill>
                <a:srgbClr val="1E293B"/>
              </a:solidFill>
              <a:latin typeface="Cairo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7962" y="3178522"/>
            <a:ext cx="481488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يرمز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الاسم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إلى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1" i="0" u="none" dirty="0">
                <a:solidFill>
                  <a:srgbClr val="475569"/>
                </a:solidFill>
                <a:latin typeface="Cairo"/>
              </a:rPr>
              <a:t>Statistical Package for the Social Sciences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(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الحزمة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الإحصائية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للعلوم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الاجتماعية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7962" y="3841402"/>
            <a:ext cx="481488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يُعد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من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أكثر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البرامج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الإحصائية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انتشاراً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في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الأوساط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الأكاديمية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والبحثية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لتحليل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البيانات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وتفسير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النتائج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بدقة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عالية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1" y="2778472"/>
            <a:ext cx="4138612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2250"/>
              </a:lnSpc>
            </a:pP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الأهمية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والهدف</a:t>
            </a:r>
            <a:endParaRPr sz="1800" b="1" i="0" u="none" dirty="0">
              <a:solidFill>
                <a:srgbClr val="1E293B"/>
              </a:solidFill>
              <a:latin typeface="Cair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9150" y="3178522"/>
            <a:ext cx="481488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يساعد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الباحثين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في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تحويل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البيانات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الخام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الناتجة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عن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الاستبيانات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أو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التجارب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إلى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مؤشرات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ورسوم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بيانية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ذات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معنى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2825" y="2807047"/>
            <a:ext cx="200025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5437" y="2807047"/>
            <a:ext cx="22860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1612" y="4089052"/>
            <a:ext cx="114300" cy="152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3375"/>
              </a:lnSpc>
            </a:pP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ما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هو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برنامج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SPSS؟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AD3292F-A7A4-A1B7-A98B-CF3087964F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9865" y="212091"/>
            <a:ext cx="1698029" cy="8616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741265"/>
            <a:ext cx="5405437" cy="204207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2741265"/>
            <a:ext cx="5405437" cy="204207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91675" y="6438900"/>
            <a:ext cx="20764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واجهات البرنامج الأساسية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81813" y="3036540"/>
            <a:ext cx="4167188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2250"/>
              </a:lnSpc>
            </a:pP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شاشة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عرض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البيانات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(Data View)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2" y="3436590"/>
            <a:ext cx="481488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تُشبه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جدول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بيانات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Excel،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حيث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يمثل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كل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Cairo"/>
              </a:rPr>
              <a:t>سطر</a:t>
            </a:r>
            <a:r>
              <a:rPr sz="1350" b="1" i="0" u="none" dirty="0">
                <a:solidFill>
                  <a:srgbClr val="475569"/>
                </a:solidFill>
                <a:latin typeface="Cairo"/>
              </a:rPr>
              <a:t> (Row)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استجابة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مفحوص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/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حالة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واحدة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ويمثل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كل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Cairo"/>
              </a:rPr>
              <a:t>عمود</a:t>
            </a:r>
            <a:r>
              <a:rPr sz="1350" b="1" i="0" u="none" dirty="0">
                <a:solidFill>
                  <a:srgbClr val="475569"/>
                </a:solidFill>
                <a:latin typeface="Cairo"/>
              </a:rPr>
              <a:t> (Column)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متغيراً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محددًا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7962" y="4099470"/>
            <a:ext cx="4814887" cy="25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1" i="0" u="none" dirty="0" err="1">
                <a:solidFill>
                  <a:srgbClr val="0284C7"/>
                </a:solidFill>
                <a:latin typeface="Cairo"/>
              </a:rPr>
              <a:t>المكلف</a:t>
            </a:r>
            <a:r>
              <a:rPr sz="13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0284C7"/>
                </a:solidFill>
                <a:latin typeface="Cairo"/>
              </a:rPr>
              <a:t>بإدخال</a:t>
            </a:r>
            <a:r>
              <a:rPr sz="13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0284C7"/>
                </a:solidFill>
                <a:latin typeface="Cairo"/>
              </a:rPr>
              <a:t>القيم</a:t>
            </a:r>
            <a:r>
              <a:rPr sz="13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0284C7"/>
                </a:solidFill>
                <a:latin typeface="Cairo"/>
              </a:rPr>
              <a:t>الإحصائية</a:t>
            </a:r>
            <a:r>
              <a:rPr sz="1350" b="1" i="0" u="none" dirty="0">
                <a:solidFill>
                  <a:srgbClr val="0284C7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0284C7"/>
                </a:solidFill>
                <a:latin typeface="Cairo"/>
              </a:rPr>
              <a:t>الفعلية</a:t>
            </a:r>
            <a:r>
              <a:rPr sz="1350" b="1" i="0" u="none" dirty="0">
                <a:solidFill>
                  <a:srgbClr val="0284C7"/>
                </a:solidFill>
                <a:latin typeface="Cairo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0665" y="3049697"/>
            <a:ext cx="3944772" cy="2857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2250"/>
              </a:lnSpc>
            </a:pPr>
            <a:r>
              <a:rPr lang="ar-EG" sz="1800" b="1" i="0" u="none" dirty="0">
                <a:solidFill>
                  <a:srgbClr val="1E293B"/>
                </a:solidFill>
                <a:latin typeface="Cairo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شاشة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عرض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المتغيرات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(Variable View)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3436590"/>
            <a:ext cx="481488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تُستخدم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لضبط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خصائص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المتغيرات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وتحديد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أسمائها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أنواعها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ترميزها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ومستويات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قياسها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قبل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البدء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في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عملية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الإدخال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" y="4099470"/>
            <a:ext cx="4814887" cy="255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1" i="0" u="none" dirty="0" err="1">
                <a:solidFill>
                  <a:srgbClr val="D97706"/>
                </a:solidFill>
                <a:latin typeface="Cairo"/>
              </a:rPr>
              <a:t>لوحة</a:t>
            </a:r>
            <a:r>
              <a:rPr sz="1350" b="1" i="0" u="none" dirty="0">
                <a:solidFill>
                  <a:srgbClr val="D97706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D97706"/>
                </a:solidFill>
                <a:latin typeface="Cairo"/>
              </a:rPr>
              <a:t>التحكم</a:t>
            </a:r>
            <a:r>
              <a:rPr sz="1350" b="1" i="0" u="none" dirty="0">
                <a:solidFill>
                  <a:srgbClr val="D97706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D97706"/>
                </a:solidFill>
                <a:latin typeface="Cairo"/>
              </a:rPr>
              <a:t>وهيكلة</a:t>
            </a:r>
            <a:r>
              <a:rPr sz="1350" b="1" i="0" u="none" dirty="0">
                <a:solidFill>
                  <a:srgbClr val="D97706"/>
                </a:solidFill>
                <a:latin typeface="Cairo"/>
              </a:rPr>
              <a:t> </a:t>
            </a:r>
            <a:r>
              <a:rPr sz="1350" b="1" i="0" u="none" dirty="0" err="1">
                <a:solidFill>
                  <a:srgbClr val="D97706"/>
                </a:solidFill>
                <a:latin typeface="Cairo"/>
              </a:rPr>
              <a:t>البيانات</a:t>
            </a:r>
            <a:r>
              <a:rPr sz="1350" b="1" i="0" u="none" dirty="0">
                <a:solidFill>
                  <a:srgbClr val="D97706"/>
                </a:solidFill>
                <a:latin typeface="Cairo"/>
              </a:rPr>
              <a:t>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4250" y="3065115"/>
            <a:ext cx="22860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5437" y="3065115"/>
            <a:ext cx="228600" cy="2286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3375"/>
              </a:lnSpc>
            </a:pP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الشاشات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الرئيسية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في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SPSS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AD3292F-A7A4-A1B7-A98B-CF3087964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3399" y="144371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174" y="2118419"/>
            <a:ext cx="3555950" cy="32879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99" y="2118419"/>
            <a:ext cx="3555950" cy="32879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023" y="2118419"/>
            <a:ext cx="3555950" cy="328791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63125" y="6438900"/>
            <a:ext cx="1905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إعداد هيكل المتغيرات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4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6600" y="2394644"/>
            <a:ext cx="533400" cy="53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6314" y="3118544"/>
            <a:ext cx="323368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250"/>
              </a:lnSpc>
            </a:pPr>
            <a:r>
              <a:rPr sz="1800" b="1" i="0" u="none">
                <a:solidFill>
                  <a:srgbClr val="1E293B"/>
                </a:solidFill>
                <a:latin typeface="Cairo"/>
              </a:rPr>
              <a:t>الاسم والتسمية (Name &amp; Label)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0299" y="3804344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 dirty="0">
                <a:solidFill>
                  <a:srgbClr val="475569"/>
                </a:solidFill>
                <a:latin typeface="Cairo"/>
              </a:rPr>
              <a:t>Name: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اسم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برمجي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مختصر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بدون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فواصل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(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مثل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Age).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0299" y="4467225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 dirty="0">
                <a:solidFill>
                  <a:srgbClr val="475569"/>
                </a:solidFill>
                <a:latin typeface="Cairo"/>
              </a:rPr>
              <a:t>Label: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الوصف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الكامل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للفقرة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أو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السؤال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كما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ظهر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iro"/>
              </a:rPr>
              <a:t>بالاستبيان</a:t>
            </a:r>
            <a:r>
              <a:rPr sz="1350" b="0" i="0" u="none" dirty="0">
                <a:solidFill>
                  <a:srgbClr val="475569"/>
                </a:solidFill>
                <a:latin typeface="Cairo"/>
              </a:rPr>
              <a:t>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2524" y="2394644"/>
            <a:ext cx="533400" cy="533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02239" y="3118544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250"/>
              </a:lnSpc>
            </a:pPr>
            <a:r>
              <a:rPr sz="1800" b="1" i="0" u="none">
                <a:solidFill>
                  <a:srgbClr val="1E293B"/>
                </a:solidFill>
                <a:latin typeface="Cairo"/>
              </a:rPr>
              <a:t>النوع والعرض (Type &amp; Width)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6224" y="3518594"/>
            <a:ext cx="30797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Cairo"/>
              </a:rPr>
              <a:t>Numeric:</a:t>
            </a:r>
            <a:r>
              <a:rPr sz="1350" b="0" i="0" u="none">
                <a:solidFill>
                  <a:srgbClr val="475569"/>
                </a:solidFill>
                <a:latin typeface="Cairo"/>
              </a:rPr>
              <a:t> للأرقام والدرجات.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6224" y="3907184"/>
            <a:ext cx="30797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Cairo"/>
              </a:rPr>
              <a:t>String:</a:t>
            </a:r>
            <a:r>
              <a:rPr sz="1350" b="0" i="0" u="none">
                <a:solidFill>
                  <a:srgbClr val="475569"/>
                </a:solidFill>
                <a:latin typeface="Cairo"/>
              </a:rPr>
              <a:t> للنصوص والتعليقات.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6224" y="4295775"/>
            <a:ext cx="30797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>
                <a:solidFill>
                  <a:srgbClr val="475569"/>
                </a:solidFill>
                <a:latin typeface="Cairo"/>
              </a:rPr>
              <a:t>Decimals:</a:t>
            </a:r>
            <a:r>
              <a:rPr sz="1350" b="0" i="0" u="none">
                <a:solidFill>
                  <a:srgbClr val="475569"/>
                </a:solidFill>
                <a:latin typeface="Cairo"/>
              </a:rPr>
              <a:t> تحديد عدد الأرقام العشرية.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8449" y="2394644"/>
            <a:ext cx="533400" cy="533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08163" y="3118544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250"/>
              </a:lnSpc>
            </a:pPr>
            <a:r>
              <a:rPr sz="1800" b="1" i="0" u="none">
                <a:solidFill>
                  <a:srgbClr val="1E293B"/>
                </a:solidFill>
                <a:latin typeface="Cairo"/>
              </a:rPr>
              <a:t>القيم والترميز (Values)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148" y="3518594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تحويل الإجابات الكيفية إلى أرقام لتسهيل التحليل.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148" y="4181475"/>
            <a:ext cx="30797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مثال: (1 = ذكر ، 2 = أنثى)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148" y="4570065"/>
            <a:ext cx="30797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مثال: (1 = غير موافق ، 5 = موافق بشدة)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20425" y="2547044"/>
            <a:ext cx="285750" cy="2286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9212" y="2547044"/>
            <a:ext cx="200025" cy="2286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60849" y="2547044"/>
            <a:ext cx="228600" cy="228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3375"/>
              </a:lnSpc>
            </a:pP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خصائص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المتغيرات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(Variable View)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37AEAFC-9F82-6CEF-B16E-7EAC259F40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10297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174" y="2261294"/>
            <a:ext cx="3555950" cy="300216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99" y="2261294"/>
            <a:ext cx="3555950" cy="300216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023" y="2261294"/>
            <a:ext cx="3555950" cy="300216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25000" y="6438900"/>
            <a:ext cx="21431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تحديد نوع القياس الإحصائي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5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6600" y="2537519"/>
            <a:ext cx="533400" cy="53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6314" y="3261419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50"/>
              </a:lnSpc>
            </a:pP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اسمي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(Nominal)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0299" y="3661469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تصنيفات أو فئات لا يمكن تفضيل إحداها على الأخرى أو ترتيبها منطقياً.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0299" y="4324350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>
                <a:solidFill>
                  <a:srgbClr val="0284C7"/>
                </a:solidFill>
                <a:latin typeface="Cairo"/>
              </a:rPr>
              <a:t>أمثلة: الجنس، الجنسية، الحالة الاجتماعية، التخصص.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2524" y="2537519"/>
            <a:ext cx="533400" cy="533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02239" y="3261419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50"/>
              </a:lnSpc>
            </a:pP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رتبـي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(Ordinal)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6224" y="3661469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فئات أو تصنيفات تتميز بوجود ترتيب منطقي واضح بينها.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6224" y="4324350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>
                <a:solidFill>
                  <a:srgbClr val="D97706"/>
                </a:solidFill>
                <a:latin typeface="Cairo"/>
              </a:rPr>
              <a:t>أمثلة: المستوى التعليمي، مقياس ليكارت (موافق/محايد)، التقدير.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8449" y="2537519"/>
            <a:ext cx="533400" cy="533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8163" y="3261419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50"/>
              </a:lnSpc>
            </a:pP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كمي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/ </a:t>
            </a:r>
            <a:r>
              <a:rPr sz="1800" b="1" i="0" u="none" dirty="0" err="1">
                <a:solidFill>
                  <a:srgbClr val="1E293B"/>
                </a:solidFill>
                <a:latin typeface="Cairo"/>
              </a:rPr>
              <a:t>مقياسي</a:t>
            </a:r>
            <a:r>
              <a:rPr sz="1800" b="1" i="0" u="none" dirty="0">
                <a:solidFill>
                  <a:srgbClr val="1E293B"/>
                </a:solidFill>
                <a:latin typeface="Cairo"/>
              </a:rPr>
              <a:t> (Scale)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148" y="3661469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بيانات رقمية كمية تحمل قيمة رياضية حقيقية ويمكن إجراء العمليات عليها.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148" y="4324350"/>
            <a:ext cx="3079700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1" i="0" u="none">
                <a:solidFill>
                  <a:srgbClr val="4338CA"/>
                </a:solidFill>
                <a:latin typeface="Cairo"/>
              </a:rPr>
              <a:t>أمثلة: العمر، الراتب، درجات الاختبار، الوزن.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4712" y="2689919"/>
            <a:ext cx="257175" cy="2286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6349" y="2689919"/>
            <a:ext cx="285750" cy="2286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60849" y="2689919"/>
            <a:ext cx="228600" cy="228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3375"/>
              </a:lnSpc>
            </a:pP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مستويات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القياس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(Measure)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1E93053-3071-7156-11E8-565B614049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90401" y="112369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86900" y="6438900"/>
            <a:ext cx="21812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إعداد وتجهيز البيانات للتحليل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2840533"/>
            <a:ext cx="10744200" cy="289470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مراجعة الاستبيانات: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التأكد من اكتمال الإجابات وصلاحيتها للترميز قبل البدء بالإدخال.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3301454"/>
            <a:ext cx="10744200" cy="289470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التعامل مع القيم المفقودة (Missing Values):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تحديد كود خاص كـ (999) للقيم المعطوبة أو غير المجاب عنها.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3762375"/>
            <a:ext cx="10744200" cy="289470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إعادة الترميز (Recoding):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استخدام أمر </a:t>
            </a:r>
            <a:r>
              <a:rPr sz="1425" b="0" i="1" u="none">
                <a:solidFill>
                  <a:srgbClr val="475569"/>
                </a:solidFill>
                <a:latin typeface="Cairo"/>
              </a:rPr>
              <a:t>Recode into Different Variables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لإنشاء فئات جديدة أو تعديل الفقرات السالبة.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875" y="4223295"/>
            <a:ext cx="10744200" cy="289470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حساب المجموع/المتوسط (Compute Variable):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دمج فقرات المقياس للحصول على الدرجة الكلية للمحور.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575" y="2873871"/>
            <a:ext cx="209550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575" y="3334791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575" y="3795712"/>
            <a:ext cx="209550" cy="2190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575" y="4256633"/>
            <a:ext cx="209550" cy="219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3375"/>
              </a:lnSpc>
            </a:pPr>
            <a:r>
              <a:rPr sz="2700" b="0" i="0" u="none">
                <a:solidFill>
                  <a:srgbClr val="1E293B"/>
                </a:solidFill>
                <a:latin typeface="Cairo ExtraBold"/>
              </a:rPr>
              <a:t>خطوات تفريغ وتنظيف البيانات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FC3D6BD-AF0F-7823-9CFE-8E472016AD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1014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952625"/>
            <a:ext cx="5405437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82100" y="6438900"/>
            <a:ext cx="24860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وصف الخصائص الأساسية للعينات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7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962150"/>
            <a:ext cx="5386387" cy="3600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62687" y="1952625"/>
            <a:ext cx="5005387" cy="578941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التكرارات والنسب (Frequencies):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وصف البيانات الديموغرافية وتحديد أعداد النسبة المئوية.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2687" y="2703016"/>
            <a:ext cx="5005387" cy="578941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مقاييس النزعة المركزية: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حساب المتوسط الحسابي (Mean) والوسيط (Median).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2687" y="3453407"/>
            <a:ext cx="5005387" cy="578941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مقاييس التشتت: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حساب الانحراف المعياري (Standard Deviation) لمعرفة مدى تشتت الإجابات.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0" y="1985962"/>
            <a:ext cx="238125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06200" y="2736353"/>
            <a:ext cx="161925" cy="2190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01425" y="3486745"/>
            <a:ext cx="266700" cy="2190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3375"/>
              </a:lnSpc>
            </a:pP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الإحصاء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الوصفي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(Descriptive Stats)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717C0B-31E5-46E9-0674-2C42C72A6B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868" y="144371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095375"/>
            <a:ext cx="11144250" cy="5334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9387" y="5044380"/>
            <a:ext cx="6753225" cy="274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64748B"/>
                </a:solidFill>
                <a:latin typeface="Cairo"/>
              </a:rPr>
              <a:t>تساعد الرسوم البيانية في تقديم نتائج الدراسة بصورة visual جذابة وسهلة الفهم للمناقشين والقراء.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67900" y="6438900"/>
            <a:ext cx="18002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إخراج الرسوم البيانية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3375"/>
              </a:lnSpc>
            </a:pPr>
            <a:r>
              <a:rPr sz="2700" b="0" i="0" u="none">
                <a:solidFill>
                  <a:srgbClr val="1E293B"/>
                </a:solidFill>
                <a:latin typeface="Cairo ExtraBold"/>
              </a:rPr>
              <a:t>التمثيل البياني للنتائج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882679-ACB4-760B-0440-ABF51D6271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46" y="210297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92858"/>
            <a:ext cx="11144250" cy="273888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24975" y="6438900"/>
            <a:ext cx="23431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اختيار الاختبار الإحصائي المناسب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6438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789782"/>
              </p:ext>
            </p:extLst>
          </p:nvPr>
        </p:nvGraphicFramePr>
        <p:xfrm>
          <a:off x="533400" y="2402383"/>
          <a:ext cx="11125198" cy="2719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3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966">
                <a:tc>
                  <a:txBody>
                    <a:bodyPr/>
                    <a:lstStyle/>
                    <a:p>
                      <a:pPr algn="ctr"/>
                      <a:r>
                        <a:rPr sz="1350" b="1" i="0" u="none" dirty="0" err="1">
                          <a:solidFill>
                            <a:srgbClr val="FFFFFF"/>
                          </a:solidFill>
                          <a:latin typeface="Cairo"/>
                        </a:rPr>
                        <a:t>اسم</a:t>
                      </a:r>
                      <a:r>
                        <a:rPr sz="1350" b="1" i="0" u="none" dirty="0">
                          <a:solidFill>
                            <a:srgbClr val="FFFFFF"/>
                          </a:solidFill>
                          <a:latin typeface="Cairo"/>
                        </a:rPr>
                        <a:t> </a:t>
                      </a:r>
                      <a:r>
                        <a:rPr sz="1350" b="1" i="0" u="none" dirty="0" err="1">
                          <a:solidFill>
                            <a:srgbClr val="FFFFFF"/>
                          </a:solidFill>
                          <a:latin typeface="Cairo"/>
                        </a:rPr>
                        <a:t>الاختبار</a:t>
                      </a:r>
                      <a:endParaRPr sz="1350" b="1" i="0" u="none" dirty="0">
                        <a:solidFill>
                          <a:srgbClr val="FFFFFF"/>
                        </a:solidFill>
                        <a:latin typeface="Cair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1" i="0" u="none" dirty="0" err="1">
                          <a:solidFill>
                            <a:srgbClr val="FFFFFF"/>
                          </a:solidFill>
                          <a:latin typeface="Cairo"/>
                        </a:rPr>
                        <a:t>هدف</a:t>
                      </a:r>
                      <a:r>
                        <a:rPr sz="1350" b="1" i="0" u="none" dirty="0">
                          <a:solidFill>
                            <a:srgbClr val="FFFFFF"/>
                          </a:solidFill>
                          <a:latin typeface="Cairo"/>
                        </a:rPr>
                        <a:t> </a:t>
                      </a:r>
                      <a:r>
                        <a:rPr sz="1350" b="1" i="0" u="none" dirty="0" err="1">
                          <a:solidFill>
                            <a:srgbClr val="FFFFFF"/>
                          </a:solidFill>
                          <a:latin typeface="Cairo"/>
                        </a:rPr>
                        <a:t>الاستخدام</a:t>
                      </a:r>
                      <a:endParaRPr sz="1350" b="1" i="0" u="none" dirty="0">
                        <a:solidFill>
                          <a:srgbClr val="FFFFFF"/>
                        </a:solidFill>
                        <a:latin typeface="Cair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1" i="0" u="none" dirty="0" err="1">
                          <a:solidFill>
                            <a:srgbClr val="FFFFFF"/>
                          </a:solidFill>
                          <a:latin typeface="Cairo"/>
                        </a:rPr>
                        <a:t>نوع</a:t>
                      </a:r>
                      <a:r>
                        <a:rPr sz="1350" b="1" i="0" u="none" dirty="0">
                          <a:solidFill>
                            <a:srgbClr val="FFFFFF"/>
                          </a:solidFill>
                          <a:latin typeface="Cairo"/>
                        </a:rPr>
                        <a:t> </a:t>
                      </a:r>
                      <a:r>
                        <a:rPr sz="1350" b="1" i="0" u="none" dirty="0" err="1">
                          <a:solidFill>
                            <a:srgbClr val="FFFFFF"/>
                          </a:solidFill>
                          <a:latin typeface="Cairo"/>
                        </a:rPr>
                        <a:t>البيانات</a:t>
                      </a:r>
                      <a:r>
                        <a:rPr sz="1350" b="1" i="0" u="none" dirty="0">
                          <a:solidFill>
                            <a:srgbClr val="FFFFFF"/>
                          </a:solidFill>
                          <a:latin typeface="Cairo"/>
                        </a:rPr>
                        <a:t>/</a:t>
                      </a:r>
                      <a:r>
                        <a:rPr sz="1350" b="1" i="0" u="none" dirty="0" err="1">
                          <a:solidFill>
                            <a:srgbClr val="FFFFFF"/>
                          </a:solidFill>
                          <a:latin typeface="Cairo"/>
                        </a:rPr>
                        <a:t>المتغيرات</a:t>
                      </a:r>
                      <a:endParaRPr sz="1350" b="1" i="0" u="none" dirty="0">
                        <a:solidFill>
                          <a:srgbClr val="FFFFFF"/>
                        </a:solidFill>
                        <a:latin typeface="Cair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966">
                <a:tc>
                  <a:txBody>
                    <a:bodyPr/>
                    <a:lstStyle/>
                    <a:p>
                      <a:pPr algn="ctr"/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اختبار</a:t>
                      </a:r>
                      <a:r>
                        <a:rPr sz="1275" b="1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"ت" (T-Test)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مقارنة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متوسطين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بين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مجموعتين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مثل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: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ذكور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وإناث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متغير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مستمر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+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متغير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تصنيفي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(2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فئة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966">
                <a:tc>
                  <a:txBody>
                    <a:bodyPr/>
                    <a:lstStyle/>
                    <a:p>
                      <a:pPr algn="ctr"/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تحليل</a:t>
                      </a:r>
                      <a:r>
                        <a:rPr sz="1275" b="1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التباين</a:t>
                      </a:r>
                      <a:r>
                        <a:rPr sz="1275" b="1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(ANOVA)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مقارنة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المتوسطات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لثلاث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مجموعات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أو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أكثر</a:t>
                      </a:r>
                      <a:endParaRPr sz="1275" b="0" i="0" u="none" dirty="0">
                        <a:solidFill>
                          <a:srgbClr val="475569"/>
                        </a:solidFill>
                        <a:latin typeface="Cair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متغير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مستمر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+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متغير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تصنيفي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(3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فئات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+)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966">
                <a:tc>
                  <a:txBody>
                    <a:bodyPr/>
                    <a:lstStyle/>
                    <a:p>
                      <a:pPr algn="ctr"/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ارتباط</a:t>
                      </a:r>
                      <a:r>
                        <a:rPr sz="1275" b="1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بيرسون</a:t>
                      </a:r>
                      <a:r>
                        <a:rPr sz="1275" b="1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/ </a:t>
                      </a:r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سبيرمان</a:t>
                      </a:r>
                      <a:endParaRPr sz="1275" b="1" i="0" u="none" dirty="0">
                        <a:solidFill>
                          <a:srgbClr val="475569"/>
                        </a:solidFill>
                        <a:latin typeface="Cair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قياس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قوة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واتجاه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العلاقة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بين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متغيرين</a:t>
                      </a:r>
                      <a:endParaRPr sz="1275" b="0" i="0" u="none" dirty="0">
                        <a:solidFill>
                          <a:srgbClr val="475569"/>
                        </a:solidFill>
                        <a:latin typeface="Cair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كمي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(Pearson)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أو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رتبي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(Spearman)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969">
                <a:tc>
                  <a:txBody>
                    <a:bodyPr/>
                    <a:lstStyle/>
                    <a:p>
                      <a:pPr algn="ctr"/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مربع</a:t>
                      </a:r>
                      <a:r>
                        <a:rPr sz="1275" b="1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1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كاي</a:t>
                      </a:r>
                      <a:r>
                        <a:rPr sz="1275" b="1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(Chi-Square)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اختبار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الاستقلالية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والعلاقة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بين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متغيرين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كليين</a:t>
                      </a:r>
                      <a:endParaRPr sz="1275" b="0" i="0" u="none" dirty="0">
                        <a:solidFill>
                          <a:srgbClr val="475569"/>
                        </a:solidFill>
                        <a:latin typeface="Cairo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متغيرات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اسمية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أو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</a:t>
                      </a:r>
                      <a:r>
                        <a:rPr sz="1275" b="0" i="0" u="none" dirty="0" err="1">
                          <a:solidFill>
                            <a:srgbClr val="475569"/>
                          </a:solidFill>
                          <a:latin typeface="Cairo"/>
                        </a:rPr>
                        <a:t>رتبية</a:t>
                      </a:r>
                      <a:r>
                        <a:rPr sz="1275" b="0" i="0" u="none" dirty="0">
                          <a:solidFill>
                            <a:srgbClr val="475569"/>
                          </a:solidFill>
                          <a:latin typeface="Cairo"/>
                        </a:rPr>
                        <a:t> (Nominal/Ordinal)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9055596" y="3502372"/>
            <a:ext cx="2603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44007" y="3502372"/>
            <a:ext cx="4611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33400" y="3502372"/>
            <a:ext cx="39106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055596" y="4037558"/>
            <a:ext cx="2603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44007" y="4037558"/>
            <a:ext cx="4611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33400" y="4037558"/>
            <a:ext cx="39106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055596" y="4572744"/>
            <a:ext cx="2603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44007" y="4572744"/>
            <a:ext cx="4611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33400" y="4572744"/>
            <a:ext cx="39106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055596" y="5107930"/>
            <a:ext cx="260300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444007" y="5107930"/>
            <a:ext cx="461158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33400" y="5107930"/>
            <a:ext cx="39106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3375"/>
              </a:lnSpc>
            </a:pP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أهم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الاختبارات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الإحصائية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(Inferential)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76C3AE9-75EF-0DD5-4F51-F0F7286F2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46" y="210297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15062" y="2259508"/>
            <a:ext cx="5500687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 rtl="1">
              <a:lnSpc>
                <a:spcPts val="3375"/>
              </a:lnSpc>
            </a:pP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قراءة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نافذة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</a:t>
            </a:r>
            <a:r>
              <a:rPr sz="2700" b="0" i="0" u="none" dirty="0" err="1">
                <a:solidFill>
                  <a:srgbClr val="1E293B"/>
                </a:solidFill>
                <a:latin typeface="Cairo ExtraBold"/>
              </a:rPr>
              <a:t>المخرجات</a:t>
            </a:r>
            <a:r>
              <a:rPr sz="2700" b="0" i="0" u="none" dirty="0">
                <a:solidFill>
                  <a:srgbClr val="1E293B"/>
                </a:solidFill>
                <a:latin typeface="Cairo ExtraBold"/>
              </a:rPr>
              <a:t> (Output)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2926258"/>
            <a:ext cx="4838700" cy="28947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قيمة الدلالة (Sig. / p-value):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المعيار الأساسي للقبول أو الرفض.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3387179"/>
            <a:ext cx="4838700" cy="289470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0" i="0" u="none">
                <a:solidFill>
                  <a:srgbClr val="475569"/>
                </a:solidFill>
                <a:latin typeface="Cairo"/>
              </a:rPr>
              <a:t>إذا كانت </a:t>
            </a:r>
            <a:r>
              <a:rPr sz="1425" b="1" i="0" u="none">
                <a:solidFill>
                  <a:srgbClr val="1E293B"/>
                </a:solidFill>
                <a:latin typeface="Cairo"/>
              </a:rPr>
              <a:t>Sig &lt; 0.05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يوجد تأثير أو فروق ذات دلالة إحصائية.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3848100"/>
            <a:ext cx="4838700" cy="578941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r">
              <a:lnSpc>
                <a:spcPts val="2279"/>
              </a:lnSpc>
            </a:pPr>
            <a:r>
              <a:rPr sz="1425" b="1" i="0" u="none">
                <a:solidFill>
                  <a:srgbClr val="1E293B"/>
                </a:solidFill>
                <a:latin typeface="Cairo"/>
              </a:rPr>
              <a:t>تصدير التقرير:</a:t>
            </a:r>
            <a:r>
              <a:rPr sz="1425" b="0" i="0" u="none">
                <a:solidFill>
                  <a:srgbClr val="475569"/>
                </a:solidFill>
                <a:latin typeface="Cairo"/>
              </a:rPr>
              <a:t> إمكانية نسخ الجداول مباشرة إلى Word أو تصدير التقرير كاملاً كملف PDF.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625" y="2959596"/>
            <a:ext cx="238125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4775" y="3420516"/>
            <a:ext cx="180975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3825" y="3881437"/>
            <a:ext cx="161925" cy="2190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B01322-5696-26A9-342E-6AF97CCC40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743" y="142875"/>
            <a:ext cx="1705098" cy="86527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71AD7C-3612-CA7D-A469-66D542860598}"/>
              </a:ext>
            </a:extLst>
          </p:cNvPr>
          <p:cNvSpPr txBox="1"/>
          <p:nvPr/>
        </p:nvSpPr>
        <p:spPr>
          <a:xfrm>
            <a:off x="7652657" y="581891"/>
            <a:ext cx="4063093" cy="5078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EG" sz="2700" dirty="0">
                <a:latin typeface="Cairo"/>
              </a:rPr>
              <a:t>قراءة وتصدير التقرير الإحصائي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174" y="2455515"/>
            <a:ext cx="3555950" cy="261357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99" y="2455515"/>
            <a:ext cx="3555950" cy="261357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023" y="2455515"/>
            <a:ext cx="3555950" cy="261357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39275" y="6438900"/>
            <a:ext cx="22288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| ضمان دقة المخرجات والنتائج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6438900"/>
            <a:ext cx="1333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11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6600" y="2731740"/>
            <a:ext cx="533400" cy="53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96314" y="3455640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250"/>
              </a:lnSpc>
            </a:pPr>
            <a:r>
              <a:rPr sz="1800" b="1" i="0" u="none">
                <a:solidFill>
                  <a:srgbClr val="1E293B"/>
                </a:solidFill>
                <a:latin typeface="Cairo"/>
              </a:rPr>
              <a:t>الحفظ الاحتياطي المستمر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0299" y="3855690"/>
            <a:ext cx="3079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احتفظ دائماً ببرنامج نسخ احتياطي لملف البيانات الأصلي قبل إجراء أي عمليات تعديل أو إعادة ترميز.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2524" y="2731740"/>
            <a:ext cx="533400" cy="533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02239" y="3455640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250"/>
              </a:lnSpc>
            </a:pPr>
            <a:r>
              <a:rPr sz="1800" b="1" i="0" u="none">
                <a:solidFill>
                  <a:srgbClr val="1E293B"/>
                </a:solidFill>
                <a:latin typeface="Cairo"/>
              </a:rPr>
              <a:t>فحص شروط الاختبارات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6224" y="3855690"/>
            <a:ext cx="3079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تأكد من اختيار الاختبار البارامتري أو اللابارامتري بناءً على شرط التوزيع الاعتدالي (Normality).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8449" y="2731740"/>
            <a:ext cx="533400" cy="533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8163" y="3455640"/>
            <a:ext cx="323368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250"/>
              </a:lnSpc>
            </a:pPr>
            <a:r>
              <a:rPr sz="1800" b="1" i="0" u="none">
                <a:solidFill>
                  <a:srgbClr val="1E293B"/>
                </a:solidFill>
                <a:latin typeface="Cairo"/>
              </a:rPr>
              <a:t>استخدام ملفات Syntax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148" y="3855690"/>
            <a:ext cx="3079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Cairo"/>
              </a:rPr>
              <a:t>احرص على حفظ الشفرات والأوامر لسهولة إعادة التحليل أو تعديل البيانات لاحقاً بنقرة زر.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63287" y="2884140"/>
            <a:ext cx="200025" cy="2286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4924" y="2884140"/>
            <a:ext cx="228600" cy="2286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6561" y="2884140"/>
            <a:ext cx="257175" cy="228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3375"/>
              </a:lnSpc>
            </a:pPr>
            <a:r>
              <a:rPr sz="2700" b="0" i="0" u="none">
                <a:solidFill>
                  <a:srgbClr val="1E293B"/>
                </a:solidFill>
                <a:latin typeface="Cairo ExtraBold"/>
              </a:rPr>
              <a:t>نصائح وإرشادات هامة للمبتدئين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584C5F9-6526-C98D-681F-7EEF008F4C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2746" y="210297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875" y="1565076"/>
            <a:ext cx="8096250" cy="37278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150" y="4245173"/>
            <a:ext cx="6743700" cy="561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34125"/>
            <a:ext cx="11144250" cy="3333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72550" y="6438900"/>
            <a:ext cx="26955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Tebyan Stats - شريكك الموثوق في التحليل الإحصائي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6438900"/>
            <a:ext cx="1333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94A3B8"/>
                </a:solidFill>
                <a:latin typeface="Cairo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55557" y="2574726"/>
            <a:ext cx="708088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sz="3600" b="0" i="0" u="none" dirty="0" err="1">
                <a:solidFill>
                  <a:srgbClr val="FFFFFF"/>
                </a:solidFill>
                <a:latin typeface="Cairo ExtraBold"/>
              </a:rPr>
              <a:t>هل</a:t>
            </a:r>
            <a:r>
              <a:rPr sz="3600" b="0" i="0" u="none" dirty="0">
                <a:solidFill>
                  <a:srgbClr val="FFFFFF"/>
                </a:solidFill>
                <a:latin typeface="Cairo ExtraBold"/>
              </a:rPr>
              <a:t> </a:t>
            </a:r>
            <a:r>
              <a:rPr sz="3600" b="0" i="0" u="none" dirty="0" err="1">
                <a:solidFill>
                  <a:srgbClr val="FFFFFF"/>
                </a:solidFill>
                <a:latin typeface="Cairo ExtraBold"/>
              </a:rPr>
              <a:t>لديك</a:t>
            </a:r>
            <a:r>
              <a:rPr sz="3600" b="0" i="0" u="none" dirty="0">
                <a:solidFill>
                  <a:srgbClr val="FFFFFF"/>
                </a:solidFill>
                <a:latin typeface="Cairo ExtraBold"/>
              </a:rPr>
              <a:t> </a:t>
            </a:r>
            <a:r>
              <a:rPr sz="3600" b="0" i="0" u="none" dirty="0" err="1">
                <a:solidFill>
                  <a:srgbClr val="FFFFFF"/>
                </a:solidFill>
                <a:latin typeface="Cairo ExtraBold"/>
              </a:rPr>
              <a:t>أي</a:t>
            </a:r>
            <a:r>
              <a:rPr sz="3600" b="0" i="0" u="none" dirty="0">
                <a:solidFill>
                  <a:srgbClr val="FFFFFF"/>
                </a:solidFill>
                <a:latin typeface="Cairo ExtraBold"/>
              </a:rPr>
              <a:t> </a:t>
            </a:r>
            <a:r>
              <a:rPr sz="3600" b="0" i="0" u="none" dirty="0" err="1">
                <a:solidFill>
                  <a:srgbClr val="FFFFFF"/>
                </a:solidFill>
                <a:latin typeface="Cairo ExtraBold"/>
              </a:rPr>
              <a:t>استفسارات</a:t>
            </a:r>
            <a:r>
              <a:rPr sz="3600" b="0" i="0" u="none" dirty="0">
                <a:solidFill>
                  <a:srgbClr val="FFFFFF"/>
                </a:solidFill>
                <a:latin typeface="Cairo ExtraBold"/>
              </a:rPr>
              <a:t>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24150" y="3289101"/>
            <a:ext cx="67437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94A3B8"/>
                </a:solidFill>
                <a:latin typeface="Cairo"/>
              </a:rPr>
              <a:t>فريق Tebyan Stats متواجد دائماً لتقديم الدعم، الاستشارات الإحصائية، وتحليل بيانات الرسائل والأبحاث العلمية.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24587" y="4492823"/>
            <a:ext cx="1876425" cy="314325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6C2EC"/>
                </a:solidFill>
                <a:latin typeface="Cairo"/>
              </a:rPr>
              <a:t>www.tebyanstats.com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0987" y="4492823"/>
            <a:ext cx="1895475" cy="314325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6C2EC"/>
                </a:solidFill>
                <a:latin typeface="Cairo"/>
              </a:rPr>
              <a:t>info@tebyanstats.com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562" y="4569023"/>
            <a:ext cx="171450" cy="1714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5012" y="4569023"/>
            <a:ext cx="171450" cy="171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48219E-92B5-9879-FD24-F8128D7342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3913" y="1723582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7750" y="2982366"/>
            <a:ext cx="100965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47750" y="3757612"/>
            <a:ext cx="100965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47750" y="3757612"/>
            <a:ext cx="100965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3131790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7750" y="3125241"/>
            <a:ext cx="900112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560"/>
              </a:lnSpc>
            </a:pPr>
            <a:r>
              <a:rPr sz="975" b="0" i="0" u="none">
                <a:solidFill>
                  <a:srgbClr val="475569"/>
                </a:solidFill>
                <a:latin typeface="Cairo"/>
              </a:rPr>
              <a:t>https://www.sas.com/it_it/software/visual-statistics/_jcr_content/par/styledcontainer_ced35963/par/styledcontainer_8c41/par/image.img.png/1767910804895.png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3370957"/>
            <a:ext cx="900112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Cairo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Cairo"/>
              </a:rPr>
              <a:t>www.sas.com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391656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47750" y="3910012"/>
            <a:ext cx="900112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560"/>
              </a:lnSpc>
            </a:pPr>
            <a:r>
              <a:rPr sz="975" b="0" i="0" u="none">
                <a:solidFill>
                  <a:srgbClr val="475569"/>
                </a:solidFill>
                <a:latin typeface="Cairo"/>
              </a:rPr>
              <a:t>https://i.ytimg.com/vi/m1BpEfJ_tBM/sddefault.jpg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7750" y="4155727"/>
            <a:ext cx="900112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Cairo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Cairo"/>
              </a:rPr>
              <a:t>www.youtube.com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428625"/>
            <a:ext cx="11668125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ts val="3375"/>
              </a:lnSpc>
            </a:pPr>
            <a:r>
              <a:rPr sz="2700" b="0" i="0" u="none">
                <a:solidFill>
                  <a:srgbClr val="1E293B"/>
                </a:solidFill>
                <a:latin typeface="Cairo ExtraBold"/>
              </a:rPr>
              <a:t>Image Sources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FF4C887-D88F-F449-43C7-90EA3F730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01" y="210297"/>
            <a:ext cx="1705098" cy="8652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887</Words>
  <Application>Microsoft Office PowerPoint</Application>
  <PresentationFormat>Widescreen</PresentationFormat>
  <Paragraphs>107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Cairo</vt:lpstr>
      <vt:lpstr>Cairo ExtraBold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menna gamal</cp:lastModifiedBy>
  <cp:revision>2</cp:revision>
  <dcterms:created xsi:type="dcterms:W3CDTF">2013-01-27T09:14:16Z</dcterms:created>
  <dcterms:modified xsi:type="dcterms:W3CDTF">2026-08-01T13:06:25Z</dcterms:modified>
  <cp:category/>
</cp:coreProperties>
</file>