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84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96" y="4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4.png"/><Relationship Id="rId7" Type="http://schemas.openxmlformats.org/officeDocument/2006/relationships/image" Target="../media/image11.png"/><Relationship Id="rId12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29.png"/><Relationship Id="rId5" Type="http://schemas.openxmlformats.org/officeDocument/2006/relationships/image" Target="../media/image26.png"/><Relationship Id="rId10" Type="http://schemas.openxmlformats.org/officeDocument/2006/relationships/image" Target="../media/image28.png"/><Relationship Id="rId4" Type="http://schemas.openxmlformats.org/officeDocument/2006/relationships/image" Target="../media/image25.png"/><Relationship Id="rId9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7312" y="4831853"/>
            <a:ext cx="1857375" cy="4667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75610" y="2940397"/>
            <a:ext cx="6240780" cy="6171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4859"/>
              </a:lnSpc>
            </a:pPr>
            <a:r>
              <a:rPr sz="4050" b="1" i="0" u="none" dirty="0" err="1">
                <a:solidFill>
                  <a:srgbClr val="0F172A"/>
                </a:solidFill>
                <a:latin typeface="Cairo"/>
              </a:rPr>
              <a:t>شرح</a:t>
            </a:r>
            <a:r>
              <a:rPr sz="4050" b="1" i="0" u="none" dirty="0">
                <a:solidFill>
                  <a:srgbClr val="0F172A"/>
                </a:solidFill>
                <a:latin typeface="Cairo"/>
              </a:rPr>
              <a:t> </a:t>
            </a:r>
            <a:r>
              <a:rPr sz="4050" b="1" i="0" u="none" dirty="0" err="1">
                <a:solidFill>
                  <a:srgbClr val="0F172A"/>
                </a:solidFill>
                <a:latin typeface="Cairo"/>
              </a:rPr>
              <a:t>برنامجSPSS</a:t>
            </a:r>
            <a:r>
              <a:rPr sz="4050" b="1" i="0" u="none" dirty="0">
                <a:solidFill>
                  <a:srgbClr val="0F172A"/>
                </a:solidFill>
                <a:latin typeface="Cairo"/>
              </a:rPr>
              <a:t> </a:t>
            </a:r>
            <a:r>
              <a:rPr sz="4050" b="1" i="0" u="none" dirty="0" err="1">
                <a:solidFill>
                  <a:srgbClr val="0F172A"/>
                </a:solidFill>
                <a:latin typeface="Cairo"/>
              </a:rPr>
              <a:t>للمبتدئين</a:t>
            </a:r>
            <a:endParaRPr sz="4050" b="1" i="0" u="none" dirty="0">
              <a:solidFill>
                <a:srgbClr val="0F172A"/>
              </a:solidFill>
              <a:latin typeface="Cairo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47875" y="3700462"/>
            <a:ext cx="8096250" cy="7313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sz="1800" b="0" i="0" u="none" dirty="0" err="1">
                <a:solidFill>
                  <a:srgbClr val="475569"/>
                </a:solidFill>
                <a:latin typeface="Tajawal"/>
              </a:rPr>
              <a:t>دليل</a:t>
            </a:r>
            <a:r>
              <a:rPr sz="180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800" b="0" i="0" u="none" dirty="0" err="1">
                <a:solidFill>
                  <a:srgbClr val="475569"/>
                </a:solidFill>
                <a:latin typeface="Tajawal"/>
              </a:rPr>
              <a:t>عملي</a:t>
            </a:r>
            <a:r>
              <a:rPr sz="180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800" b="0" i="0" u="none" dirty="0" err="1">
                <a:solidFill>
                  <a:srgbClr val="475569"/>
                </a:solidFill>
                <a:latin typeface="Tajawal"/>
              </a:rPr>
              <a:t>مبسط</a:t>
            </a:r>
            <a:r>
              <a:rPr sz="180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800" b="0" i="0" u="none" dirty="0" err="1">
                <a:solidFill>
                  <a:srgbClr val="475569"/>
                </a:solidFill>
                <a:latin typeface="Tajawal"/>
              </a:rPr>
              <a:t>لتعلم</a:t>
            </a:r>
            <a:r>
              <a:rPr sz="180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800" b="0" i="0" u="none" dirty="0" err="1">
                <a:solidFill>
                  <a:srgbClr val="475569"/>
                </a:solidFill>
                <a:latin typeface="Tajawal"/>
              </a:rPr>
              <a:t>أساسيات</a:t>
            </a:r>
            <a:r>
              <a:rPr sz="180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800" b="0" i="0" u="none" dirty="0" err="1">
                <a:solidFill>
                  <a:srgbClr val="475569"/>
                </a:solidFill>
                <a:latin typeface="Tajawal"/>
              </a:rPr>
              <a:t>التحليل</a:t>
            </a:r>
            <a:r>
              <a:rPr sz="180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800" b="0" i="0" u="none" dirty="0" err="1">
                <a:solidFill>
                  <a:srgbClr val="475569"/>
                </a:solidFill>
                <a:latin typeface="Tajawal"/>
              </a:rPr>
              <a:t>الإحصائي</a:t>
            </a:r>
            <a:r>
              <a:rPr sz="180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800" b="0" i="0" u="none" dirty="0" err="1">
                <a:solidFill>
                  <a:srgbClr val="475569"/>
                </a:solidFill>
                <a:latin typeface="Tajawal"/>
              </a:rPr>
              <a:t>وإدخال</a:t>
            </a:r>
            <a:r>
              <a:rPr sz="180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800" b="0" i="0" u="none" dirty="0" err="1">
                <a:solidFill>
                  <a:srgbClr val="475569"/>
                </a:solidFill>
                <a:latin typeface="Tajawal"/>
              </a:rPr>
              <a:t>البيانات</a:t>
            </a:r>
            <a:r>
              <a:rPr sz="180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800" b="0" i="0" u="none" dirty="0" err="1">
                <a:solidFill>
                  <a:srgbClr val="475569"/>
                </a:solidFill>
                <a:latin typeface="Tajawal"/>
              </a:rPr>
              <a:t>وإدارتها</a:t>
            </a:r>
            <a:r>
              <a:rPr sz="180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800" b="0" i="0" u="none" dirty="0" err="1">
                <a:solidFill>
                  <a:srgbClr val="475569"/>
                </a:solidFill>
                <a:latin typeface="Tajawal"/>
              </a:rPr>
              <a:t>خطوة</a:t>
            </a:r>
            <a:r>
              <a:rPr sz="180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800" b="0" i="0" u="none" dirty="0" err="1">
                <a:solidFill>
                  <a:srgbClr val="475569"/>
                </a:solidFill>
                <a:latin typeface="Tajawal"/>
              </a:rPr>
              <a:t>بخطوة</a:t>
            </a:r>
            <a:endParaRPr sz="1800" b="0" i="0" u="none" dirty="0">
              <a:solidFill>
                <a:srgbClr val="475569"/>
              </a:solidFill>
              <a:latin typeface="Tajaw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319AC71-14D4-5D1C-22F6-D5FA78DA5F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6043" y="1310940"/>
            <a:ext cx="1999911" cy="142943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95475" y="2828925"/>
            <a:ext cx="8401050" cy="6001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sz="3900" b="1" i="0" u="none" dirty="0" err="1">
                <a:solidFill>
                  <a:srgbClr val="0F172A"/>
                </a:solidFill>
                <a:latin typeface="Cairo"/>
              </a:rPr>
              <a:t>ما</a:t>
            </a:r>
            <a:r>
              <a:rPr sz="3900" b="1" i="0" u="none" dirty="0">
                <a:solidFill>
                  <a:srgbClr val="0F172A"/>
                </a:solidFill>
                <a:latin typeface="Cairo"/>
              </a:rPr>
              <a:t> </a:t>
            </a:r>
            <a:r>
              <a:rPr sz="3900" b="1" i="0" u="none" dirty="0" err="1">
                <a:solidFill>
                  <a:srgbClr val="0F172A"/>
                </a:solidFill>
                <a:latin typeface="Cairo"/>
              </a:rPr>
              <a:t>هو</a:t>
            </a:r>
            <a:r>
              <a:rPr sz="3900" b="1" i="0" u="none" dirty="0">
                <a:solidFill>
                  <a:srgbClr val="0F172A"/>
                </a:solidFill>
                <a:latin typeface="Cairo"/>
              </a:rPr>
              <a:t> </a:t>
            </a:r>
            <a:r>
              <a:rPr sz="3900" b="1" i="0" u="none" dirty="0" err="1">
                <a:solidFill>
                  <a:srgbClr val="0F172A"/>
                </a:solidFill>
                <a:latin typeface="Cairo"/>
              </a:rPr>
              <a:t>برنامج</a:t>
            </a:r>
            <a:r>
              <a:rPr sz="3900" b="1" i="0" u="none" dirty="0">
                <a:solidFill>
                  <a:srgbClr val="0F172A"/>
                </a:solidFill>
                <a:latin typeface="Cairo"/>
              </a:rPr>
              <a:t> SPSS؟ </a:t>
            </a:r>
            <a:r>
              <a:rPr sz="3900" b="1" i="0" u="none" dirty="0" err="1">
                <a:solidFill>
                  <a:srgbClr val="0F172A"/>
                </a:solidFill>
                <a:latin typeface="Cairo"/>
              </a:rPr>
              <a:t>ولماذا</a:t>
            </a:r>
            <a:r>
              <a:rPr sz="3900" b="1" i="0" u="none" dirty="0">
                <a:solidFill>
                  <a:srgbClr val="0F172A"/>
                </a:solidFill>
                <a:latin typeface="Cairo"/>
              </a:rPr>
              <a:t> </a:t>
            </a:r>
            <a:r>
              <a:rPr sz="3900" b="1" i="0" u="none" dirty="0" err="1">
                <a:solidFill>
                  <a:srgbClr val="0F172A"/>
                </a:solidFill>
                <a:latin typeface="Cairo"/>
              </a:rPr>
              <a:t>نستخدمه</a:t>
            </a:r>
            <a:r>
              <a:rPr sz="3900" b="1" i="0" u="none" dirty="0">
                <a:solidFill>
                  <a:srgbClr val="0F172A"/>
                </a:solidFill>
                <a:latin typeface="Cairo"/>
              </a:rPr>
              <a:t>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24125" y="3952875"/>
            <a:ext cx="7143750" cy="5078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sz="1650" b="0" i="0" u="none" dirty="0" err="1">
                <a:solidFill>
                  <a:srgbClr val="475569"/>
                </a:solidFill>
                <a:latin typeface="Tajawal"/>
              </a:rPr>
              <a:t>برنامج</a:t>
            </a:r>
            <a:r>
              <a:rPr sz="1650" b="0" i="0" u="none" dirty="0">
                <a:solidFill>
                  <a:srgbClr val="475569"/>
                </a:solidFill>
                <a:latin typeface="Tajawal"/>
              </a:rPr>
              <a:t> SPSS (Statistical Package for the Social Sciences) </a:t>
            </a:r>
            <a:r>
              <a:rPr sz="1650" b="0" i="0" u="none" dirty="0" err="1">
                <a:solidFill>
                  <a:srgbClr val="475569"/>
                </a:solidFill>
                <a:latin typeface="Tajawal"/>
              </a:rPr>
              <a:t>هو</a:t>
            </a:r>
            <a:r>
              <a:rPr sz="165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650" b="0" i="0" u="none" dirty="0" err="1">
                <a:solidFill>
                  <a:srgbClr val="475569"/>
                </a:solidFill>
                <a:latin typeface="Tajawal"/>
              </a:rPr>
              <a:t>أحد</a:t>
            </a:r>
            <a:r>
              <a:rPr sz="165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650" b="0" i="0" u="none" dirty="0" err="1">
                <a:solidFill>
                  <a:srgbClr val="475569"/>
                </a:solidFill>
                <a:latin typeface="Tajawal"/>
              </a:rPr>
              <a:t>أشهر</a:t>
            </a:r>
            <a:r>
              <a:rPr sz="165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650" b="0" i="0" u="none" dirty="0" err="1">
                <a:solidFill>
                  <a:srgbClr val="475569"/>
                </a:solidFill>
                <a:latin typeface="Tajawal"/>
              </a:rPr>
              <a:t>البرامج</a:t>
            </a:r>
            <a:r>
              <a:rPr sz="165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650" b="0" i="0" u="none" dirty="0" err="1">
                <a:solidFill>
                  <a:srgbClr val="475569"/>
                </a:solidFill>
                <a:latin typeface="Tajawal"/>
              </a:rPr>
              <a:t>الإحصائية</a:t>
            </a:r>
            <a:r>
              <a:rPr sz="165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650" b="0" i="0" u="none" dirty="0" err="1">
                <a:solidFill>
                  <a:srgbClr val="475569"/>
                </a:solidFill>
                <a:latin typeface="Tajawal"/>
              </a:rPr>
              <a:t>العالمية</a:t>
            </a:r>
            <a:r>
              <a:rPr sz="165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650" b="0" i="0" u="none" dirty="0" err="1">
                <a:solidFill>
                  <a:srgbClr val="475569"/>
                </a:solidFill>
                <a:latin typeface="Tajawal"/>
              </a:rPr>
              <a:t>المستخدمة</a:t>
            </a:r>
            <a:r>
              <a:rPr sz="165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650" b="0" i="0" u="none" dirty="0" err="1">
                <a:solidFill>
                  <a:srgbClr val="475569"/>
                </a:solidFill>
                <a:latin typeface="Tajawal"/>
              </a:rPr>
              <a:t>في</a:t>
            </a:r>
            <a:r>
              <a:rPr sz="165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650" b="0" i="0" u="none" dirty="0" err="1">
                <a:solidFill>
                  <a:srgbClr val="475569"/>
                </a:solidFill>
                <a:latin typeface="Tajawal"/>
              </a:rPr>
              <a:t>تحليل</a:t>
            </a:r>
            <a:r>
              <a:rPr sz="165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650" b="0" i="0" u="none" dirty="0" err="1">
                <a:solidFill>
                  <a:srgbClr val="475569"/>
                </a:solidFill>
                <a:latin typeface="Tajawal"/>
              </a:rPr>
              <a:t>البيانات</a:t>
            </a:r>
            <a:r>
              <a:rPr sz="165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650" b="0" i="0" u="none" dirty="0" err="1">
                <a:solidFill>
                  <a:srgbClr val="475569"/>
                </a:solidFill>
                <a:latin typeface="Tajawal"/>
              </a:rPr>
              <a:t>والأبحاث</a:t>
            </a:r>
            <a:r>
              <a:rPr sz="165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650" b="0" i="0" u="none" dirty="0" err="1">
                <a:solidFill>
                  <a:srgbClr val="475569"/>
                </a:solidFill>
                <a:latin typeface="Tajawal"/>
              </a:rPr>
              <a:t>العلمية</a:t>
            </a:r>
            <a:r>
              <a:rPr sz="165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650" b="0" i="0" u="none" dirty="0" err="1">
                <a:solidFill>
                  <a:srgbClr val="475569"/>
                </a:solidFill>
                <a:latin typeface="Tajawal"/>
              </a:rPr>
              <a:t>والتطبيقية</a:t>
            </a:r>
            <a:r>
              <a:rPr sz="1650" b="0" i="0" u="none" dirty="0">
                <a:solidFill>
                  <a:srgbClr val="475569"/>
                </a:solidFill>
                <a:latin typeface="Tajawal"/>
              </a:rPr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C6F871F-D660-18F2-E2DC-C0E6FA102A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1408" y="1512608"/>
            <a:ext cx="1449183" cy="1035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687" y="2828032"/>
            <a:ext cx="5405437" cy="227811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2828032"/>
            <a:ext cx="5405437" cy="22781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369605" y="3170932"/>
            <a:ext cx="4955619" cy="3000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lang="ar-EG" sz="1950" b="1" i="0" u="none" dirty="0">
                <a:solidFill>
                  <a:srgbClr val="0284C7"/>
                </a:solidFill>
                <a:latin typeface="Cairo"/>
              </a:rPr>
              <a:t>1. </a:t>
            </a:r>
            <a:r>
              <a:rPr sz="1950" b="1" i="0" u="none" dirty="0" err="1">
                <a:solidFill>
                  <a:srgbClr val="0284C7"/>
                </a:solidFill>
                <a:latin typeface="Cairo"/>
              </a:rPr>
              <a:t>شاشة</a:t>
            </a:r>
            <a:r>
              <a:rPr sz="1950" b="1" i="0" u="none" dirty="0">
                <a:solidFill>
                  <a:srgbClr val="0284C7"/>
                </a:solidFill>
                <a:latin typeface="Cairo"/>
              </a:rPr>
              <a:t> </a:t>
            </a:r>
            <a:r>
              <a:rPr sz="1950" b="1" i="0" u="none" dirty="0" err="1">
                <a:solidFill>
                  <a:srgbClr val="0284C7"/>
                </a:solidFill>
                <a:latin typeface="Cairo"/>
              </a:rPr>
              <a:t>البيانات</a:t>
            </a:r>
            <a:r>
              <a:rPr sz="1950" b="1" i="0" u="none" dirty="0">
                <a:solidFill>
                  <a:srgbClr val="0284C7"/>
                </a:solidFill>
                <a:latin typeface="Cairo"/>
              </a:rPr>
              <a:t> (Data View)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05587" y="3780532"/>
            <a:ext cx="4719637" cy="8684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2279"/>
              </a:lnSpc>
            </a:pPr>
            <a:r>
              <a:rPr sz="1425" b="0" i="0" u="none" dirty="0" err="1">
                <a:solidFill>
                  <a:srgbClr val="334155"/>
                </a:solidFill>
                <a:latin typeface="Tajawal"/>
              </a:rPr>
              <a:t>تشبه</a:t>
            </a:r>
            <a:r>
              <a:rPr sz="1425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425" b="0" i="0" u="none" dirty="0" err="1">
                <a:solidFill>
                  <a:srgbClr val="334155"/>
                </a:solidFill>
                <a:latin typeface="Tajawal"/>
              </a:rPr>
              <a:t>جدولExcel</a:t>
            </a:r>
            <a:r>
              <a:rPr sz="1425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lang="ar-EG" sz="1425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425" b="0" i="0" u="none" dirty="0" err="1">
                <a:solidFill>
                  <a:srgbClr val="334155"/>
                </a:solidFill>
                <a:latin typeface="Tajawal"/>
              </a:rPr>
              <a:t>وتُستخدم</a:t>
            </a:r>
            <a:r>
              <a:rPr sz="1425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425" b="0" i="0" u="none" dirty="0" err="1">
                <a:solidFill>
                  <a:srgbClr val="334155"/>
                </a:solidFill>
                <a:latin typeface="Tajawal"/>
              </a:rPr>
              <a:t>لإدخال</a:t>
            </a:r>
            <a:r>
              <a:rPr sz="1425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425" b="0" i="0" u="none" dirty="0" err="1">
                <a:solidFill>
                  <a:srgbClr val="334155"/>
                </a:solidFill>
                <a:latin typeface="Tajawal"/>
              </a:rPr>
              <a:t>القيم</a:t>
            </a:r>
            <a:r>
              <a:rPr sz="1425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425" b="0" i="0" u="none" dirty="0" err="1">
                <a:solidFill>
                  <a:srgbClr val="334155"/>
                </a:solidFill>
                <a:latin typeface="Tajawal"/>
              </a:rPr>
              <a:t>والبيانات</a:t>
            </a:r>
            <a:r>
              <a:rPr sz="1425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425" b="0" i="0" u="none" dirty="0" err="1">
                <a:solidFill>
                  <a:srgbClr val="334155"/>
                </a:solidFill>
                <a:latin typeface="Tajawal"/>
              </a:rPr>
              <a:t>الفعلية</a:t>
            </a:r>
            <a:r>
              <a:rPr sz="1425" b="0" i="0" u="none" dirty="0">
                <a:solidFill>
                  <a:srgbClr val="334155"/>
                </a:solidFill>
                <a:latin typeface="Tajawal"/>
              </a:rPr>
              <a:t>. </a:t>
            </a:r>
            <a:r>
              <a:rPr sz="1425" b="0" i="0" u="none" dirty="0" err="1">
                <a:solidFill>
                  <a:srgbClr val="334155"/>
                </a:solidFill>
                <a:latin typeface="Tajawal"/>
              </a:rPr>
              <a:t>تمثل</a:t>
            </a:r>
            <a:r>
              <a:rPr sz="1425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425" b="0" i="0" u="none" dirty="0" err="1">
                <a:solidFill>
                  <a:srgbClr val="334155"/>
                </a:solidFill>
                <a:latin typeface="Tajawal"/>
              </a:rPr>
              <a:t>الصفوف</a:t>
            </a:r>
            <a:r>
              <a:rPr sz="1425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425" b="0" i="0" u="none" dirty="0" err="1">
                <a:solidFill>
                  <a:srgbClr val="334155"/>
                </a:solidFill>
                <a:latin typeface="Tajawal"/>
              </a:rPr>
              <a:t>الحالات</a:t>
            </a:r>
            <a:r>
              <a:rPr sz="1425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425" b="0" i="0" u="none" dirty="0" err="1">
                <a:solidFill>
                  <a:srgbClr val="334155"/>
                </a:solidFill>
                <a:latin typeface="Tajawal"/>
              </a:rPr>
              <a:t>أو</a:t>
            </a:r>
            <a:r>
              <a:rPr sz="1425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425" b="0" i="0" u="none" dirty="0" err="1">
                <a:solidFill>
                  <a:srgbClr val="334155"/>
                </a:solidFill>
                <a:latin typeface="Tajawal"/>
              </a:rPr>
              <a:t>المبحوثين</a:t>
            </a:r>
            <a:r>
              <a:rPr sz="1425" b="0" i="0" u="none" dirty="0">
                <a:solidFill>
                  <a:srgbClr val="334155"/>
                </a:solidFill>
                <a:latin typeface="Tajawal"/>
              </a:rPr>
              <a:t> (Cases/Respondents)، </a:t>
            </a:r>
            <a:r>
              <a:rPr sz="1425" b="0" i="0" u="none" dirty="0" err="1">
                <a:solidFill>
                  <a:srgbClr val="334155"/>
                </a:solidFill>
                <a:latin typeface="Tajawal"/>
              </a:rPr>
              <a:t>وتُعبر</a:t>
            </a:r>
            <a:r>
              <a:rPr sz="1425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425" b="0" i="0" u="none" dirty="0" err="1">
                <a:solidFill>
                  <a:srgbClr val="334155"/>
                </a:solidFill>
                <a:latin typeface="Tajawal"/>
              </a:rPr>
              <a:t>الأعمدة</a:t>
            </a:r>
            <a:r>
              <a:rPr sz="1425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425" b="0" i="0" u="none" dirty="0" err="1">
                <a:solidFill>
                  <a:srgbClr val="334155"/>
                </a:solidFill>
                <a:latin typeface="Tajawal"/>
              </a:rPr>
              <a:t>عن</a:t>
            </a:r>
            <a:r>
              <a:rPr sz="1425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425" b="0" i="0" u="none" dirty="0" err="1">
                <a:solidFill>
                  <a:srgbClr val="334155"/>
                </a:solidFill>
                <a:latin typeface="Tajawal"/>
              </a:rPr>
              <a:t>المتغيرات</a:t>
            </a:r>
            <a:r>
              <a:rPr sz="1425" b="0" i="0" u="none" dirty="0">
                <a:solidFill>
                  <a:srgbClr val="334155"/>
                </a:solidFill>
                <a:latin typeface="Tajawal"/>
              </a:rPr>
              <a:t> (Variables).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0793" y="3170932"/>
            <a:ext cx="4955619" cy="3000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lang="ar-EG" sz="1950" b="1" i="0" u="none" dirty="0">
                <a:solidFill>
                  <a:srgbClr val="0284C7"/>
                </a:solidFill>
                <a:latin typeface="Cairo"/>
              </a:rPr>
              <a:t>2.</a:t>
            </a:r>
            <a:r>
              <a:rPr sz="1950" b="1" i="0" u="none" dirty="0">
                <a:solidFill>
                  <a:srgbClr val="0284C7"/>
                </a:solidFill>
                <a:latin typeface="Cairo"/>
              </a:rPr>
              <a:t> </a:t>
            </a:r>
            <a:r>
              <a:rPr sz="1950" b="1" i="0" u="none" dirty="0" err="1">
                <a:solidFill>
                  <a:srgbClr val="0284C7"/>
                </a:solidFill>
                <a:latin typeface="Cairo"/>
              </a:rPr>
              <a:t>شاشة</a:t>
            </a:r>
            <a:r>
              <a:rPr sz="1950" b="1" i="0" u="none" dirty="0">
                <a:solidFill>
                  <a:srgbClr val="0284C7"/>
                </a:solidFill>
                <a:latin typeface="Cairo"/>
              </a:rPr>
              <a:t> </a:t>
            </a:r>
            <a:r>
              <a:rPr sz="1950" b="1" i="0" u="none" dirty="0" err="1">
                <a:solidFill>
                  <a:srgbClr val="0284C7"/>
                </a:solidFill>
                <a:latin typeface="Cairo"/>
              </a:rPr>
              <a:t>المتغيرات</a:t>
            </a:r>
            <a:r>
              <a:rPr sz="1950" b="1" i="0" u="none" dirty="0">
                <a:solidFill>
                  <a:srgbClr val="0284C7"/>
                </a:solidFill>
                <a:latin typeface="Cairo"/>
              </a:rPr>
              <a:t> (Variable View)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6775" y="3780532"/>
            <a:ext cx="4719637" cy="57092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2279"/>
              </a:lnSpc>
            </a:pPr>
            <a:r>
              <a:rPr sz="1425" b="0" i="0" u="none" dirty="0" err="1">
                <a:solidFill>
                  <a:srgbClr val="334155"/>
                </a:solidFill>
                <a:latin typeface="Tajawal"/>
              </a:rPr>
              <a:t>تُستخدم</a:t>
            </a:r>
            <a:r>
              <a:rPr sz="1425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425" b="0" i="0" u="none" dirty="0" err="1">
                <a:solidFill>
                  <a:srgbClr val="334155"/>
                </a:solidFill>
                <a:latin typeface="Tajawal"/>
              </a:rPr>
              <a:t>لتعريف</a:t>
            </a:r>
            <a:r>
              <a:rPr sz="1425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425" b="0" i="0" u="none" dirty="0" err="1">
                <a:solidFill>
                  <a:srgbClr val="334155"/>
                </a:solidFill>
                <a:latin typeface="Tajawal"/>
              </a:rPr>
              <a:t>وتوصيف</a:t>
            </a:r>
            <a:r>
              <a:rPr sz="1425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425" b="0" i="0" u="none" dirty="0" err="1">
                <a:solidFill>
                  <a:srgbClr val="334155"/>
                </a:solidFill>
                <a:latin typeface="Tajawal"/>
              </a:rPr>
              <a:t>خصائص</a:t>
            </a:r>
            <a:r>
              <a:rPr sz="1425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425" b="0" i="0" u="none" dirty="0" err="1">
                <a:solidFill>
                  <a:srgbClr val="334155"/>
                </a:solidFill>
                <a:latin typeface="Tajawal"/>
              </a:rPr>
              <a:t>كل</a:t>
            </a:r>
            <a:r>
              <a:rPr sz="1425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425" b="0" i="0" u="none" dirty="0" err="1">
                <a:solidFill>
                  <a:srgbClr val="334155"/>
                </a:solidFill>
                <a:latin typeface="Tajawal"/>
              </a:rPr>
              <a:t>متغير</a:t>
            </a:r>
            <a:r>
              <a:rPr sz="1425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425" b="0" i="0" u="none" dirty="0" err="1">
                <a:solidFill>
                  <a:srgbClr val="334155"/>
                </a:solidFill>
                <a:latin typeface="Tajawal"/>
              </a:rPr>
              <a:t>في</a:t>
            </a:r>
            <a:r>
              <a:rPr sz="1425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425" b="0" i="0" u="none" dirty="0" err="1">
                <a:solidFill>
                  <a:srgbClr val="334155"/>
                </a:solidFill>
                <a:latin typeface="Tajawal"/>
              </a:rPr>
              <a:t>البحث</a:t>
            </a:r>
            <a:r>
              <a:rPr sz="1425" b="0" i="0" u="none" dirty="0">
                <a:solidFill>
                  <a:srgbClr val="334155"/>
                </a:solidFill>
                <a:latin typeface="Tajawal"/>
              </a:rPr>
              <a:t>، </a:t>
            </a:r>
            <a:r>
              <a:rPr sz="1425" b="0" i="0" u="none" dirty="0" err="1">
                <a:solidFill>
                  <a:srgbClr val="334155"/>
                </a:solidFill>
                <a:latin typeface="Tajawal"/>
              </a:rPr>
              <a:t>مثل</a:t>
            </a:r>
            <a:r>
              <a:rPr sz="1425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425" b="0" i="0" u="none" dirty="0" err="1">
                <a:solidFill>
                  <a:srgbClr val="334155"/>
                </a:solidFill>
                <a:latin typeface="Tajawal"/>
              </a:rPr>
              <a:t>اسم</a:t>
            </a:r>
            <a:r>
              <a:rPr sz="1425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425" b="0" i="0" u="none" dirty="0" err="1">
                <a:solidFill>
                  <a:srgbClr val="334155"/>
                </a:solidFill>
                <a:latin typeface="Tajawal"/>
              </a:rPr>
              <a:t>المتغير</a:t>
            </a:r>
            <a:r>
              <a:rPr sz="1425" b="0" i="0" u="none" dirty="0">
                <a:solidFill>
                  <a:srgbClr val="334155"/>
                </a:solidFill>
                <a:latin typeface="Tajawal"/>
              </a:rPr>
              <a:t>، </a:t>
            </a:r>
            <a:r>
              <a:rPr sz="1425" b="0" i="0" u="none" dirty="0" err="1">
                <a:solidFill>
                  <a:srgbClr val="334155"/>
                </a:solidFill>
                <a:latin typeface="Tajawal"/>
              </a:rPr>
              <a:t>نوع</a:t>
            </a:r>
            <a:r>
              <a:rPr sz="1425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425" b="0" i="0" u="none" dirty="0" err="1">
                <a:solidFill>
                  <a:srgbClr val="334155"/>
                </a:solidFill>
                <a:latin typeface="Tajawal"/>
              </a:rPr>
              <a:t>البيانات</a:t>
            </a:r>
            <a:r>
              <a:rPr sz="1425" b="0" i="0" u="none" dirty="0">
                <a:solidFill>
                  <a:srgbClr val="334155"/>
                </a:solidFill>
                <a:latin typeface="Tajawal"/>
              </a:rPr>
              <a:t>، </a:t>
            </a:r>
            <a:r>
              <a:rPr sz="1425" b="0" i="0" u="none" dirty="0" err="1">
                <a:solidFill>
                  <a:srgbClr val="334155"/>
                </a:solidFill>
                <a:latin typeface="Tajawal"/>
              </a:rPr>
              <a:t>الوصف</a:t>
            </a:r>
            <a:r>
              <a:rPr sz="1425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425" b="0" i="0" u="none" dirty="0" err="1">
                <a:solidFill>
                  <a:srgbClr val="334155"/>
                </a:solidFill>
                <a:latin typeface="Tajawal"/>
              </a:rPr>
              <a:t>اللفظي</a:t>
            </a:r>
            <a:r>
              <a:rPr sz="1425" b="0" i="0" u="none" dirty="0">
                <a:solidFill>
                  <a:srgbClr val="334155"/>
                </a:solidFill>
                <a:latin typeface="Tajawal"/>
              </a:rPr>
              <a:t>، </a:t>
            </a:r>
            <a:r>
              <a:rPr sz="1425" b="0" i="0" u="none" dirty="0" err="1">
                <a:solidFill>
                  <a:srgbClr val="334155"/>
                </a:solidFill>
                <a:latin typeface="Tajawal"/>
              </a:rPr>
              <a:t>الترميز</a:t>
            </a:r>
            <a:r>
              <a:rPr sz="1425" b="0" i="0" u="none" dirty="0">
                <a:solidFill>
                  <a:srgbClr val="334155"/>
                </a:solidFill>
                <a:latin typeface="Tajawal"/>
              </a:rPr>
              <a:t>، </a:t>
            </a:r>
            <a:r>
              <a:rPr sz="1425" b="0" i="0" u="none" dirty="0" err="1">
                <a:solidFill>
                  <a:srgbClr val="334155"/>
                </a:solidFill>
                <a:latin typeface="Tajawal"/>
              </a:rPr>
              <a:t>ومستوى</a:t>
            </a:r>
            <a:r>
              <a:rPr sz="1425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425" b="0" i="0" u="none" dirty="0" err="1">
                <a:solidFill>
                  <a:srgbClr val="334155"/>
                </a:solidFill>
                <a:latin typeface="Tajawal"/>
              </a:rPr>
              <a:t>القياس</a:t>
            </a:r>
            <a:r>
              <a:rPr sz="1425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425" b="0" i="0" u="none" dirty="0" err="1">
                <a:solidFill>
                  <a:srgbClr val="334155"/>
                </a:solidFill>
                <a:latin typeface="Tajawal"/>
              </a:rPr>
              <a:t>الإحصائي</a:t>
            </a:r>
            <a:r>
              <a:rPr sz="1425" b="0" i="0" u="none" dirty="0">
                <a:solidFill>
                  <a:srgbClr val="334155"/>
                </a:solidFill>
                <a:latin typeface="Tajawal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428625"/>
            <a:ext cx="11668125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sz="2700" b="1" i="0" u="none" dirty="0" err="1">
                <a:solidFill>
                  <a:srgbClr val="0F172A"/>
                </a:solidFill>
                <a:latin typeface="Cairo"/>
              </a:rPr>
              <a:t>شاشات</a:t>
            </a:r>
            <a:r>
              <a:rPr sz="2700" b="1" i="0" u="none" dirty="0">
                <a:solidFill>
                  <a:srgbClr val="0F172A"/>
                </a:solidFill>
                <a:latin typeface="Cairo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Cairo"/>
              </a:rPr>
              <a:t>البرنامج</a:t>
            </a:r>
            <a:r>
              <a:rPr sz="2700" b="1" i="0" u="none" dirty="0">
                <a:solidFill>
                  <a:srgbClr val="0F172A"/>
                </a:solidFill>
                <a:latin typeface="Cairo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Cairo"/>
              </a:rPr>
              <a:t>الرئيسية</a:t>
            </a:r>
            <a:r>
              <a:rPr sz="2700" b="1" i="0" u="none" dirty="0">
                <a:solidFill>
                  <a:srgbClr val="0F172A"/>
                </a:solidFill>
                <a:latin typeface="Cairo"/>
              </a:rPr>
              <a:t> (Views)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23875" y="1190625"/>
            <a:ext cx="11144250" cy="2857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E7D79B3-CD03-B0A8-686B-AEE55B2CBB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0376"/>
            <a:ext cx="1449183" cy="1035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3875" y="2340471"/>
            <a:ext cx="3524250" cy="325338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3875" y="2340471"/>
            <a:ext cx="3524250" cy="3253382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2340471"/>
            <a:ext cx="3524250" cy="3253382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72625" y="2635746"/>
            <a:ext cx="666750" cy="6667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555831" y="3492996"/>
            <a:ext cx="2700337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sz="1650" b="1" i="0" u="none" dirty="0" err="1">
                <a:solidFill>
                  <a:srgbClr val="0F172A"/>
                </a:solidFill>
                <a:latin typeface="Cairo"/>
              </a:rPr>
              <a:t>الاسم</a:t>
            </a:r>
            <a:r>
              <a:rPr sz="1650" b="1" i="0" u="none" dirty="0">
                <a:solidFill>
                  <a:srgbClr val="0F172A"/>
                </a:solidFill>
                <a:latin typeface="Cairo"/>
              </a:rPr>
              <a:t> </a:t>
            </a:r>
            <a:r>
              <a:rPr sz="1650" b="1" i="0" u="none" dirty="0" err="1">
                <a:solidFill>
                  <a:srgbClr val="0F172A"/>
                </a:solidFill>
                <a:latin typeface="Cairo"/>
              </a:rPr>
              <a:t>والنوع</a:t>
            </a:r>
            <a:r>
              <a:rPr sz="1650" b="1" i="0" u="none" dirty="0">
                <a:solidFill>
                  <a:srgbClr val="0F172A"/>
                </a:solidFill>
                <a:latin typeface="Cairo"/>
              </a:rPr>
              <a:t> (Name &amp; Type)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0" y="4007346"/>
            <a:ext cx="3048000" cy="49782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2039"/>
              </a:lnSpc>
            </a:pP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تحديد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اسم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مختصر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للمتغير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بدون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مسافات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،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وتحديد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نوع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البيانات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(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رقمية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Numeric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أو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نصية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String).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62625" y="2635746"/>
            <a:ext cx="666750" cy="6667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495800" y="3492996"/>
            <a:ext cx="3200400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sz="1650" b="1" i="0" u="none" dirty="0" err="1">
                <a:solidFill>
                  <a:srgbClr val="0F172A"/>
                </a:solidFill>
                <a:latin typeface="Cairo"/>
              </a:rPr>
              <a:t>التسمية</a:t>
            </a:r>
            <a:r>
              <a:rPr sz="1650" b="1" i="0" u="none" dirty="0">
                <a:solidFill>
                  <a:srgbClr val="0F172A"/>
                </a:solidFill>
                <a:latin typeface="Cairo"/>
              </a:rPr>
              <a:t> </a:t>
            </a:r>
            <a:r>
              <a:rPr sz="1650" b="1" i="0" u="none" dirty="0" err="1">
                <a:solidFill>
                  <a:srgbClr val="0F172A"/>
                </a:solidFill>
                <a:latin typeface="Cairo"/>
              </a:rPr>
              <a:t>والترميز</a:t>
            </a:r>
            <a:r>
              <a:rPr sz="1650" b="1" i="0" u="none" dirty="0">
                <a:solidFill>
                  <a:srgbClr val="0F172A"/>
                </a:solidFill>
                <a:latin typeface="Cairo"/>
              </a:rPr>
              <a:t> (Label &amp; Values)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4407396"/>
            <a:ext cx="3048000" cy="49782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2039"/>
              </a:lnSpc>
            </a:pP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إضافة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التسمية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الكاملة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للسؤال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،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وتشفير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الإجابات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كتحويل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(1: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ذكر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، 2: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أنثى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)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لسهولة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التحليل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.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52625" y="2635746"/>
            <a:ext cx="666750" cy="6667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015841" y="3492996"/>
            <a:ext cx="2540317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sz="1650" b="1" i="0" u="none" dirty="0" err="1">
                <a:solidFill>
                  <a:srgbClr val="0F172A"/>
                </a:solidFill>
                <a:latin typeface="Cairo"/>
              </a:rPr>
              <a:t>مقياس</a:t>
            </a:r>
            <a:r>
              <a:rPr sz="1650" b="1" i="0" u="none" dirty="0">
                <a:solidFill>
                  <a:srgbClr val="0F172A"/>
                </a:solidFill>
                <a:latin typeface="Cairo"/>
              </a:rPr>
              <a:t> </a:t>
            </a:r>
            <a:r>
              <a:rPr sz="1650" b="1" i="0" u="none" dirty="0" err="1">
                <a:solidFill>
                  <a:srgbClr val="0F172A"/>
                </a:solidFill>
                <a:latin typeface="Cairo"/>
              </a:rPr>
              <a:t>القياس</a:t>
            </a:r>
            <a:r>
              <a:rPr sz="1650" b="1" i="0" u="none" dirty="0">
                <a:solidFill>
                  <a:srgbClr val="0F172A"/>
                </a:solidFill>
                <a:latin typeface="Cairo"/>
              </a:rPr>
              <a:t> (Measure)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" y="4007346"/>
            <a:ext cx="3048000" cy="49782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2039"/>
              </a:lnSpc>
            </a:pP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تحديد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نوع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القياس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: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اسمی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(Nominal)،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ترتيبي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(Ordinal)،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أو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كمي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مقياسي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(Scale).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25025" y="2826246"/>
            <a:ext cx="361950" cy="28575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53125" y="2826246"/>
            <a:ext cx="285750" cy="28575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43125" y="2826246"/>
            <a:ext cx="285750" cy="28575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0" y="428625"/>
            <a:ext cx="11668125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sz="2700" b="1" i="0" u="none" dirty="0" err="1">
                <a:solidFill>
                  <a:srgbClr val="0F172A"/>
                </a:solidFill>
                <a:latin typeface="Cairo"/>
              </a:rPr>
              <a:t>أهم</a:t>
            </a:r>
            <a:r>
              <a:rPr sz="2700" b="1" i="0" u="none" dirty="0">
                <a:solidFill>
                  <a:srgbClr val="0F172A"/>
                </a:solidFill>
                <a:latin typeface="Cairo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Cairo"/>
              </a:rPr>
              <a:t>خصائص</a:t>
            </a:r>
            <a:r>
              <a:rPr sz="2700" b="1" i="0" u="none" dirty="0">
                <a:solidFill>
                  <a:srgbClr val="0F172A"/>
                </a:solidFill>
                <a:latin typeface="Cairo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Cairo"/>
              </a:rPr>
              <a:t>المتغيرات</a:t>
            </a:r>
            <a:r>
              <a:rPr sz="2700" b="1" i="0" u="none" dirty="0">
                <a:solidFill>
                  <a:srgbClr val="0F172A"/>
                </a:solidFill>
                <a:latin typeface="Cairo"/>
              </a:rPr>
              <a:t> (Variable View)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23875" y="1190625"/>
            <a:ext cx="11144250" cy="2857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D99D91A-AE76-B014-C6A8-6700504C5C4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69354"/>
            <a:ext cx="1449183" cy="1035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5007" y="4252912"/>
            <a:ext cx="2563117" cy="14001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4679" y="2281237"/>
            <a:ext cx="2563117" cy="14001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351" y="4252912"/>
            <a:ext cx="2563117" cy="14001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4023" y="2281237"/>
            <a:ext cx="2563117" cy="140017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23875" y="3948112"/>
            <a:ext cx="11144250" cy="38100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200949" y="4452937"/>
            <a:ext cx="2371233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lang="ar-EG" sz="1500" b="1" i="0" u="none" dirty="0">
                <a:solidFill>
                  <a:srgbClr val="0369A1"/>
                </a:solidFill>
                <a:latin typeface="Cairo"/>
              </a:rPr>
              <a:t>1.</a:t>
            </a:r>
            <a:r>
              <a:rPr sz="1500" b="1" i="0" u="none" dirty="0">
                <a:solidFill>
                  <a:srgbClr val="0369A1"/>
                </a:solidFill>
                <a:latin typeface="Cairo"/>
              </a:rPr>
              <a:t> </a:t>
            </a:r>
            <a:r>
              <a:rPr sz="1500" b="1" i="0" u="none" dirty="0" err="1">
                <a:solidFill>
                  <a:srgbClr val="0369A1"/>
                </a:solidFill>
                <a:latin typeface="Cairo"/>
              </a:rPr>
              <a:t>هيكلة</a:t>
            </a:r>
            <a:r>
              <a:rPr sz="1500" b="1" i="0" u="none" dirty="0">
                <a:solidFill>
                  <a:srgbClr val="0369A1"/>
                </a:solidFill>
                <a:latin typeface="Cairo"/>
              </a:rPr>
              <a:t> </a:t>
            </a:r>
            <a:r>
              <a:rPr sz="1500" b="1" i="0" u="none" dirty="0" err="1">
                <a:solidFill>
                  <a:srgbClr val="0369A1"/>
                </a:solidFill>
                <a:latin typeface="Cairo"/>
              </a:rPr>
              <a:t>البيانات</a:t>
            </a:r>
            <a:endParaRPr sz="1500" b="1" i="0" u="none" dirty="0">
              <a:solidFill>
                <a:srgbClr val="0369A1"/>
              </a:solidFill>
              <a:latin typeface="Cairo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257407" y="4881562"/>
            <a:ext cx="225831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1800"/>
              </a:lnSpc>
            </a:pPr>
            <a:r>
              <a:rPr sz="1200" b="0" i="0" u="none" dirty="0" err="1">
                <a:solidFill>
                  <a:srgbClr val="334155"/>
                </a:solidFill>
                <a:latin typeface="Tajawal"/>
              </a:rPr>
              <a:t>تعريف</a:t>
            </a:r>
            <a:r>
              <a:rPr sz="12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ajawal"/>
              </a:rPr>
              <a:t>المتغيرات</a:t>
            </a:r>
            <a:r>
              <a:rPr sz="12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ajawal"/>
              </a:rPr>
              <a:t>في</a:t>
            </a:r>
            <a:r>
              <a:rPr sz="1200" b="0" i="0" u="none" dirty="0">
                <a:solidFill>
                  <a:srgbClr val="334155"/>
                </a:solidFill>
                <a:latin typeface="Tajawal"/>
              </a:rPr>
              <a:t> Variable View </a:t>
            </a:r>
            <a:r>
              <a:rPr sz="1200" b="0" i="0" u="none" dirty="0" err="1">
                <a:solidFill>
                  <a:srgbClr val="334155"/>
                </a:solidFill>
                <a:latin typeface="Tajawal"/>
              </a:rPr>
              <a:t>بدقة</a:t>
            </a:r>
            <a:r>
              <a:rPr sz="12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ajawal"/>
              </a:rPr>
              <a:t>وتحديد</a:t>
            </a:r>
            <a:r>
              <a:rPr sz="12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ajawal"/>
              </a:rPr>
              <a:t>المقاييس</a:t>
            </a:r>
            <a:r>
              <a:rPr sz="1200" b="0" i="0" u="none" dirty="0">
                <a:solidFill>
                  <a:srgbClr val="334155"/>
                </a:solidFill>
                <a:latin typeface="Tajawal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40621" y="2481262"/>
            <a:ext cx="2371233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lang="ar-EG" sz="1500" b="1" i="0" u="none" dirty="0">
                <a:solidFill>
                  <a:srgbClr val="0369A1"/>
                </a:solidFill>
                <a:latin typeface="Cairo"/>
              </a:rPr>
              <a:t>2. </a:t>
            </a:r>
            <a:r>
              <a:rPr sz="1500" b="1" i="0" u="none" dirty="0" err="1">
                <a:solidFill>
                  <a:srgbClr val="0369A1"/>
                </a:solidFill>
                <a:latin typeface="Cairo"/>
              </a:rPr>
              <a:t>إدخال</a:t>
            </a:r>
            <a:r>
              <a:rPr sz="1500" b="1" i="0" u="none" dirty="0">
                <a:solidFill>
                  <a:srgbClr val="0369A1"/>
                </a:solidFill>
                <a:latin typeface="Cairo"/>
              </a:rPr>
              <a:t> </a:t>
            </a:r>
            <a:r>
              <a:rPr sz="1500" b="1" i="0" u="none" dirty="0" err="1">
                <a:solidFill>
                  <a:srgbClr val="0369A1"/>
                </a:solidFill>
                <a:latin typeface="Cairo"/>
              </a:rPr>
              <a:t>البيانات</a:t>
            </a:r>
            <a:endParaRPr sz="1500" b="1" i="0" u="none" dirty="0">
              <a:solidFill>
                <a:srgbClr val="0369A1"/>
              </a:solidFill>
              <a:latin typeface="Cairo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97079" y="2909887"/>
            <a:ext cx="2258317" cy="21929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1800"/>
              </a:lnSpc>
            </a:pPr>
            <a:r>
              <a:rPr sz="1200" b="0" i="0" u="none" dirty="0" err="1">
                <a:solidFill>
                  <a:srgbClr val="334155"/>
                </a:solidFill>
                <a:latin typeface="Tajawal"/>
              </a:rPr>
              <a:t>تعبئة</a:t>
            </a:r>
            <a:r>
              <a:rPr sz="12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ajawal"/>
              </a:rPr>
              <a:t>البيانات</a:t>
            </a:r>
            <a:r>
              <a:rPr sz="12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ajawal"/>
              </a:rPr>
              <a:t>أو</a:t>
            </a:r>
            <a:r>
              <a:rPr sz="12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ajawal"/>
              </a:rPr>
              <a:t>استيراد</a:t>
            </a:r>
            <a:r>
              <a:rPr sz="12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ajawal"/>
              </a:rPr>
              <a:t>ملف</a:t>
            </a:r>
            <a:r>
              <a:rPr sz="1200" b="0" i="0" u="none" dirty="0">
                <a:solidFill>
                  <a:srgbClr val="334155"/>
                </a:solidFill>
                <a:latin typeface="Tajawal"/>
              </a:rPr>
              <a:t> Excel </a:t>
            </a:r>
            <a:r>
              <a:rPr sz="1200" b="0" i="0" u="none" dirty="0" err="1">
                <a:solidFill>
                  <a:srgbClr val="334155"/>
                </a:solidFill>
                <a:latin typeface="Tajawal"/>
              </a:rPr>
              <a:t>جاهز</a:t>
            </a:r>
            <a:r>
              <a:rPr sz="1200" b="0" i="0" u="none" dirty="0">
                <a:solidFill>
                  <a:srgbClr val="334155"/>
                </a:solidFill>
                <a:latin typeface="Tajawal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80293" y="4452937"/>
            <a:ext cx="2371233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lang="ar-EG" sz="1500" b="1" i="0" u="none" dirty="0">
                <a:solidFill>
                  <a:srgbClr val="0369A1"/>
                </a:solidFill>
                <a:latin typeface="Cairo"/>
              </a:rPr>
              <a:t>3. </a:t>
            </a:r>
            <a:r>
              <a:rPr sz="1500" b="1" i="0" u="none" dirty="0" err="1">
                <a:solidFill>
                  <a:srgbClr val="0369A1"/>
                </a:solidFill>
                <a:latin typeface="Cairo"/>
              </a:rPr>
              <a:t>التنظيف</a:t>
            </a:r>
            <a:r>
              <a:rPr sz="1500" b="1" i="0" u="none" dirty="0">
                <a:solidFill>
                  <a:srgbClr val="0369A1"/>
                </a:solidFill>
                <a:latin typeface="Cairo"/>
              </a:rPr>
              <a:t> </a:t>
            </a:r>
            <a:r>
              <a:rPr sz="1500" b="1" i="0" u="none" dirty="0" err="1">
                <a:solidFill>
                  <a:srgbClr val="0369A1"/>
                </a:solidFill>
                <a:latin typeface="Cairo"/>
              </a:rPr>
              <a:t>والتدقيق</a:t>
            </a:r>
            <a:endParaRPr sz="1500" b="1" i="0" u="none" dirty="0">
              <a:solidFill>
                <a:srgbClr val="0369A1"/>
              </a:solidFill>
              <a:latin typeface="Cairo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36751" y="4881562"/>
            <a:ext cx="2258317" cy="21929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1800"/>
              </a:lnSpc>
            </a:pPr>
            <a:r>
              <a:rPr sz="1200" b="0" i="0" u="none" dirty="0" err="1">
                <a:solidFill>
                  <a:srgbClr val="334155"/>
                </a:solidFill>
                <a:latin typeface="Tajawal"/>
              </a:rPr>
              <a:t>فحص</a:t>
            </a:r>
            <a:r>
              <a:rPr sz="12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ajawal"/>
              </a:rPr>
              <a:t>القيم</a:t>
            </a:r>
            <a:r>
              <a:rPr sz="12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ajawal"/>
              </a:rPr>
              <a:t>المفقودة</a:t>
            </a:r>
            <a:r>
              <a:rPr sz="12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ajawal"/>
              </a:rPr>
              <a:t>والشاذة</a:t>
            </a:r>
            <a:r>
              <a:rPr sz="12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ajawal"/>
              </a:rPr>
              <a:t>ومعالجتها</a:t>
            </a:r>
            <a:r>
              <a:rPr sz="1200" b="0" i="0" u="none" dirty="0">
                <a:solidFill>
                  <a:srgbClr val="334155"/>
                </a:solidFill>
                <a:latin typeface="Tajaw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9965" y="2481262"/>
            <a:ext cx="2371233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lang="ar-EG" sz="1500" b="1" i="0" u="none" dirty="0">
                <a:solidFill>
                  <a:srgbClr val="0369A1"/>
                </a:solidFill>
                <a:latin typeface="Cairo"/>
              </a:rPr>
              <a:t>4. </a:t>
            </a:r>
            <a:r>
              <a:rPr sz="1500" b="1" i="0" u="none" dirty="0" err="1">
                <a:solidFill>
                  <a:srgbClr val="0369A1"/>
                </a:solidFill>
                <a:latin typeface="Cairo"/>
              </a:rPr>
              <a:t>التحليل</a:t>
            </a:r>
            <a:r>
              <a:rPr sz="1500" b="1" i="0" u="none" dirty="0">
                <a:solidFill>
                  <a:srgbClr val="0369A1"/>
                </a:solidFill>
                <a:latin typeface="Cairo"/>
              </a:rPr>
              <a:t> </a:t>
            </a:r>
            <a:r>
              <a:rPr sz="1500" b="1" i="0" u="none" dirty="0" err="1">
                <a:solidFill>
                  <a:srgbClr val="0369A1"/>
                </a:solidFill>
                <a:latin typeface="Cairo"/>
              </a:rPr>
              <a:t>والإخراج</a:t>
            </a:r>
            <a:endParaRPr sz="1500" b="1" i="0" u="none" dirty="0">
              <a:solidFill>
                <a:srgbClr val="0369A1"/>
              </a:solidFill>
              <a:latin typeface="Cairo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76423" y="2909887"/>
            <a:ext cx="225831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1800"/>
              </a:lnSpc>
            </a:pPr>
            <a:r>
              <a:rPr sz="1200" b="0" i="0" u="none" dirty="0" err="1">
                <a:solidFill>
                  <a:srgbClr val="334155"/>
                </a:solidFill>
                <a:latin typeface="Tajawal"/>
              </a:rPr>
              <a:t>إجراء</a:t>
            </a:r>
            <a:r>
              <a:rPr sz="12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ajawal"/>
              </a:rPr>
              <a:t>الاختيارات</a:t>
            </a:r>
            <a:r>
              <a:rPr sz="12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ajawal"/>
              </a:rPr>
              <a:t>الإحصائية</a:t>
            </a:r>
            <a:r>
              <a:rPr sz="12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ajawal"/>
              </a:rPr>
              <a:t>وقراءة</a:t>
            </a:r>
            <a:r>
              <a:rPr sz="12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ajawal"/>
              </a:rPr>
              <a:t>نتائج</a:t>
            </a:r>
            <a:r>
              <a:rPr sz="1200" b="0" i="0" u="none" dirty="0">
                <a:solidFill>
                  <a:srgbClr val="334155"/>
                </a:solidFill>
                <a:latin typeface="Tajawal"/>
              </a:rPr>
              <a:t> Output.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0" y="428625"/>
            <a:ext cx="11668125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sz="2700" b="1" i="0" u="none" dirty="0" err="1">
                <a:solidFill>
                  <a:srgbClr val="0F172A"/>
                </a:solidFill>
                <a:latin typeface="Cairo"/>
              </a:rPr>
              <a:t>خطوات</a:t>
            </a:r>
            <a:r>
              <a:rPr sz="2700" b="1" i="0" u="none" dirty="0">
                <a:solidFill>
                  <a:srgbClr val="0F172A"/>
                </a:solidFill>
                <a:latin typeface="Cairo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Cairo"/>
              </a:rPr>
              <a:t>العمل</a:t>
            </a:r>
            <a:r>
              <a:rPr sz="2700" b="1" i="0" u="none" dirty="0">
                <a:solidFill>
                  <a:srgbClr val="0F172A"/>
                </a:solidFill>
                <a:latin typeface="Cairo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Cairo"/>
              </a:rPr>
              <a:t>الأساسية</a:t>
            </a:r>
            <a:r>
              <a:rPr sz="2700" b="1" i="0" u="none" dirty="0">
                <a:solidFill>
                  <a:srgbClr val="0F172A"/>
                </a:solidFill>
                <a:latin typeface="Cairo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Cairo"/>
              </a:rPr>
              <a:t>على</a:t>
            </a:r>
            <a:r>
              <a:rPr sz="2700" b="1" i="0" u="none" dirty="0">
                <a:solidFill>
                  <a:srgbClr val="0F172A"/>
                </a:solidFill>
                <a:latin typeface="Cairo"/>
              </a:rPr>
              <a:t> SPSS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23875" y="1190625"/>
            <a:ext cx="11144250" cy="2857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10281791" y="3862387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7421463" y="3862387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4561135" y="3862387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1700807" y="3862387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6603F144-54D6-291B-8042-169EBB63EC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69354"/>
            <a:ext cx="1449183" cy="1035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333500" y="2224087"/>
            <a:ext cx="9525000" cy="647700"/>
          </a:xfrm>
          <a:prstGeom prst="roundRect">
            <a:avLst>
              <a:gd name="adj" fmla="val 1470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905000" y="2395537"/>
            <a:ext cx="8715375" cy="27892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2250"/>
              </a:lnSpc>
            </a:pPr>
            <a:r>
              <a:rPr lang="ar-EG" sz="1500" b="1" i="0" u="none" dirty="0">
                <a:solidFill>
                  <a:srgbClr val="0F172A"/>
                </a:solidFill>
                <a:latin typeface="Tajawal"/>
              </a:rPr>
              <a:t>     </a:t>
            </a:r>
            <a:r>
              <a:rPr sz="1500" b="1" i="0" u="none" dirty="0" err="1">
                <a:solidFill>
                  <a:srgbClr val="0F172A"/>
                </a:solidFill>
                <a:latin typeface="Tajawal"/>
              </a:rPr>
              <a:t>استيراد</a:t>
            </a:r>
            <a:r>
              <a:rPr sz="1500" b="1" i="0" u="none" dirty="0">
                <a:solidFill>
                  <a:srgbClr val="0F172A"/>
                </a:solidFill>
                <a:latin typeface="Tajawal"/>
              </a:rPr>
              <a:t> </a:t>
            </a:r>
            <a:r>
              <a:rPr sz="1500" b="1" i="0" u="none" dirty="0" err="1">
                <a:solidFill>
                  <a:srgbClr val="0F172A"/>
                </a:solidFill>
                <a:latin typeface="Tajawal"/>
              </a:rPr>
              <a:t>سريع</a:t>
            </a:r>
            <a:r>
              <a:rPr sz="1500" b="1" i="0" u="none" dirty="0">
                <a:solidFill>
                  <a:srgbClr val="0F172A"/>
                </a:solidFill>
                <a:latin typeface="Tajawal"/>
              </a:rPr>
              <a:t>: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استخدام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قائمة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File &gt; Open &gt; Data </a:t>
            </a:r>
            <a:r>
              <a:rPr lang="ar-EG"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لاستيراد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ملفات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الاكسيل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مباشرة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دون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الحاجة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لإعادة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كتابتها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333500" y="3024187"/>
            <a:ext cx="9525000" cy="647700"/>
          </a:xfrm>
          <a:prstGeom prst="roundRect">
            <a:avLst>
              <a:gd name="adj" fmla="val 1470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905000" y="3195637"/>
            <a:ext cx="8715375" cy="27892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2250"/>
              </a:lnSpc>
            </a:pPr>
            <a:r>
              <a:rPr lang="ar-EG" sz="1500" b="1" i="0" u="none" dirty="0">
                <a:solidFill>
                  <a:srgbClr val="0F172A"/>
                </a:solidFill>
                <a:latin typeface="Tajawal"/>
              </a:rPr>
              <a:t>     </a:t>
            </a:r>
            <a:r>
              <a:rPr sz="1500" b="1" i="0" u="none" dirty="0" err="1">
                <a:solidFill>
                  <a:srgbClr val="0F172A"/>
                </a:solidFill>
                <a:latin typeface="Tajawal"/>
              </a:rPr>
              <a:t>فحص</a:t>
            </a:r>
            <a:r>
              <a:rPr sz="1500" b="1" i="0" u="none" dirty="0">
                <a:solidFill>
                  <a:srgbClr val="0F172A"/>
                </a:solidFill>
                <a:latin typeface="Tajawal"/>
              </a:rPr>
              <a:t> </a:t>
            </a:r>
            <a:r>
              <a:rPr sz="1500" b="1" i="0" u="none" dirty="0" err="1">
                <a:solidFill>
                  <a:srgbClr val="0F172A"/>
                </a:solidFill>
                <a:latin typeface="Tajawal"/>
              </a:rPr>
              <a:t>القيم</a:t>
            </a:r>
            <a:r>
              <a:rPr sz="1500" b="1" i="0" u="none" dirty="0">
                <a:solidFill>
                  <a:srgbClr val="0F172A"/>
                </a:solidFill>
                <a:latin typeface="Tajawal"/>
              </a:rPr>
              <a:t> </a:t>
            </a:r>
            <a:r>
              <a:rPr sz="1500" b="1" i="0" u="none" dirty="0" err="1">
                <a:solidFill>
                  <a:srgbClr val="0F172A"/>
                </a:solidFill>
                <a:latin typeface="Tajawal"/>
              </a:rPr>
              <a:t>المفقودة</a:t>
            </a:r>
            <a:r>
              <a:rPr sz="1500" b="1" i="0" u="none" dirty="0">
                <a:solidFill>
                  <a:srgbClr val="0F172A"/>
                </a:solidFill>
                <a:latin typeface="Tajawal"/>
              </a:rPr>
              <a:t> (Missing Values):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تحديد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كيفية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تعامل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البرنامج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مع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الأسئلة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المتروكة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دون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إجابة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333500" y="3824287"/>
            <a:ext cx="9525000" cy="647700"/>
          </a:xfrm>
          <a:prstGeom prst="roundRect">
            <a:avLst>
              <a:gd name="adj" fmla="val 1470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905000" y="3995737"/>
            <a:ext cx="8715375" cy="27892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2250"/>
              </a:lnSpc>
            </a:pPr>
            <a:r>
              <a:rPr lang="ar-EG" sz="1500" b="1" i="0" u="none" dirty="0">
                <a:solidFill>
                  <a:srgbClr val="0F172A"/>
                </a:solidFill>
                <a:latin typeface="Tajawal"/>
              </a:rPr>
              <a:t>     </a:t>
            </a:r>
            <a:r>
              <a:rPr sz="1500" b="1" i="0" u="none" dirty="0" err="1">
                <a:solidFill>
                  <a:srgbClr val="0F172A"/>
                </a:solidFill>
                <a:latin typeface="Tajawal"/>
              </a:rPr>
              <a:t>إعادة</a:t>
            </a:r>
            <a:r>
              <a:rPr sz="1500" b="1" i="0" u="none" dirty="0">
                <a:solidFill>
                  <a:srgbClr val="0F172A"/>
                </a:solidFill>
                <a:latin typeface="Tajawal"/>
              </a:rPr>
              <a:t> </a:t>
            </a:r>
            <a:r>
              <a:rPr sz="1500" b="1" i="0" u="none" dirty="0" err="1">
                <a:solidFill>
                  <a:srgbClr val="0F172A"/>
                </a:solidFill>
                <a:latin typeface="Tajawal"/>
              </a:rPr>
              <a:t>الترميز</a:t>
            </a:r>
            <a:r>
              <a:rPr sz="1500" b="1" i="0" u="none" dirty="0">
                <a:solidFill>
                  <a:srgbClr val="0F172A"/>
                </a:solidFill>
                <a:latin typeface="Tajawal"/>
              </a:rPr>
              <a:t> (Recode Variables):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تحويل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المتغيرات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الرقمية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إلى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فئات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أو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العكس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من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قائمة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Transform.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333500" y="4624387"/>
            <a:ext cx="9525000" cy="933450"/>
          </a:xfrm>
          <a:prstGeom prst="roundRect">
            <a:avLst>
              <a:gd name="adj" fmla="val 10204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905000" y="4795837"/>
            <a:ext cx="8715375" cy="27892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2250"/>
              </a:lnSpc>
            </a:pPr>
            <a:r>
              <a:rPr lang="ar-EG" sz="1500" b="1" i="0" u="none" dirty="0">
                <a:solidFill>
                  <a:srgbClr val="0F172A"/>
                </a:solidFill>
                <a:latin typeface="Tajawal"/>
              </a:rPr>
              <a:t>    </a:t>
            </a:r>
            <a:r>
              <a:rPr sz="1500" b="1" i="0" u="none" dirty="0" err="1">
                <a:solidFill>
                  <a:srgbClr val="0F172A"/>
                </a:solidFill>
                <a:latin typeface="Tajawal"/>
              </a:rPr>
              <a:t>حساب</a:t>
            </a:r>
            <a:r>
              <a:rPr sz="1500" b="1" i="0" u="none" dirty="0">
                <a:solidFill>
                  <a:srgbClr val="0F172A"/>
                </a:solidFill>
                <a:latin typeface="Tajawal"/>
              </a:rPr>
              <a:t> </a:t>
            </a:r>
            <a:r>
              <a:rPr sz="1500" b="1" i="0" u="none" dirty="0" err="1">
                <a:solidFill>
                  <a:srgbClr val="0F172A"/>
                </a:solidFill>
                <a:latin typeface="Tajawal"/>
              </a:rPr>
              <a:t>المتغيرات</a:t>
            </a:r>
            <a:r>
              <a:rPr sz="1500" b="1" i="0" u="none" dirty="0">
                <a:solidFill>
                  <a:srgbClr val="0F172A"/>
                </a:solidFill>
                <a:latin typeface="Tajawal"/>
              </a:rPr>
              <a:t> </a:t>
            </a:r>
            <a:r>
              <a:rPr sz="1500" b="1" i="0" u="none" dirty="0" err="1">
                <a:solidFill>
                  <a:srgbClr val="0F172A"/>
                </a:solidFill>
                <a:latin typeface="Tajawal"/>
              </a:rPr>
              <a:t>الجديدة</a:t>
            </a:r>
            <a:r>
              <a:rPr sz="1500" b="1" i="0" u="none" dirty="0">
                <a:solidFill>
                  <a:srgbClr val="0F172A"/>
                </a:solidFill>
                <a:latin typeface="Tajawal"/>
              </a:rPr>
              <a:t> (Compute Variable):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إنشاء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متغيّرات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جديدة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مثل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حساب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"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المجموع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الكلي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"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أو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"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المتوسط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الحسابي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"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للمحاور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333500" y="2862262"/>
            <a:ext cx="9525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1333500" y="3662362"/>
            <a:ext cx="9525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1333500" y="4462462"/>
            <a:ext cx="9525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1333500" y="5548312"/>
            <a:ext cx="9525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8925" y="2438400"/>
            <a:ext cx="209550" cy="219075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8925" y="3238500"/>
            <a:ext cx="209550" cy="219075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8925" y="4038600"/>
            <a:ext cx="209550" cy="219075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8925" y="4838700"/>
            <a:ext cx="209550" cy="21907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0" y="428625"/>
            <a:ext cx="11668125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sz="2700" b="1" i="0" u="none" dirty="0" err="1">
                <a:solidFill>
                  <a:srgbClr val="0F172A"/>
                </a:solidFill>
                <a:latin typeface="Cairo"/>
              </a:rPr>
              <a:t>استيراد</a:t>
            </a:r>
            <a:r>
              <a:rPr sz="2700" b="1" i="0" u="none" dirty="0">
                <a:solidFill>
                  <a:srgbClr val="0F172A"/>
                </a:solidFill>
                <a:latin typeface="Cairo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Cairo"/>
              </a:rPr>
              <a:t>وتنظيف</a:t>
            </a:r>
            <a:r>
              <a:rPr sz="2700" b="1" i="0" u="none" dirty="0">
                <a:solidFill>
                  <a:srgbClr val="0F172A"/>
                </a:solidFill>
                <a:latin typeface="Cairo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Cairo"/>
              </a:rPr>
              <a:t>البيانات</a:t>
            </a:r>
            <a:r>
              <a:rPr sz="2700" b="1" i="0" u="none" dirty="0">
                <a:solidFill>
                  <a:srgbClr val="0F172A"/>
                </a:solidFill>
                <a:latin typeface="Cairo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Cairo"/>
              </a:rPr>
              <a:t>من</a:t>
            </a:r>
            <a:r>
              <a:rPr sz="2700" b="1" i="0" u="none" dirty="0">
                <a:solidFill>
                  <a:srgbClr val="0F172A"/>
                </a:solidFill>
                <a:latin typeface="Cairo"/>
              </a:rPr>
              <a:t> Excel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23875" y="1190625"/>
            <a:ext cx="11144250" cy="2857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1E13603-87B7-FBFD-B3E6-06D58A1C6C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354"/>
            <a:ext cx="1449183" cy="1035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687" y="2743200"/>
            <a:ext cx="5405437" cy="24479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53212" y="3133725"/>
            <a:ext cx="4624387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9000"/>
              </a:lnSpc>
            </a:pPr>
            <a:r>
              <a:rPr sz="9000" b="0" i="0" u="none">
                <a:solidFill>
                  <a:srgbClr val="F59E0B"/>
                </a:solidFill>
                <a:latin typeface="Cairo ExtraBold"/>
              </a:rPr>
              <a:t>%95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53212" y="4371975"/>
            <a:ext cx="4624387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1" i="0" u="none">
                <a:solidFill>
                  <a:srgbClr val="0F172A"/>
                </a:solidFill>
                <a:latin typeface="Cairo"/>
              </a:rPr>
              <a:t>من الأبحاث تعتمد عليه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3875" y="2962275"/>
            <a:ext cx="5675709" cy="3462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sz="2250" b="1" i="0" u="none" dirty="0" err="1">
                <a:solidFill>
                  <a:srgbClr val="0284C7"/>
                </a:solidFill>
                <a:latin typeface="Cairo"/>
              </a:rPr>
              <a:t>أهمية</a:t>
            </a:r>
            <a:r>
              <a:rPr sz="2250" b="1" i="0" u="none" dirty="0">
                <a:solidFill>
                  <a:srgbClr val="0284C7"/>
                </a:solidFill>
                <a:latin typeface="Cairo"/>
              </a:rPr>
              <a:t> </a:t>
            </a:r>
            <a:r>
              <a:rPr sz="2250" b="1" i="0" u="none" dirty="0" err="1">
                <a:solidFill>
                  <a:srgbClr val="0284C7"/>
                </a:solidFill>
                <a:latin typeface="Cairo"/>
              </a:rPr>
              <a:t>التحليل</a:t>
            </a:r>
            <a:r>
              <a:rPr sz="2250" b="1" i="0" u="none" dirty="0">
                <a:solidFill>
                  <a:srgbClr val="0284C7"/>
                </a:solidFill>
                <a:latin typeface="Cairo"/>
              </a:rPr>
              <a:t> </a:t>
            </a:r>
            <a:r>
              <a:rPr sz="2250" b="1" i="0" u="none" dirty="0" err="1">
                <a:solidFill>
                  <a:srgbClr val="0284C7"/>
                </a:solidFill>
                <a:latin typeface="Cairo"/>
              </a:rPr>
              <a:t>الوصفي</a:t>
            </a:r>
            <a:endParaRPr sz="2250" b="1" i="0" u="none" dirty="0">
              <a:solidFill>
                <a:srgbClr val="0284C7"/>
              </a:solidFill>
              <a:latin typeface="Cairo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3875" y="3638550"/>
            <a:ext cx="5405437" cy="1219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 rtl="1">
              <a:lnSpc>
                <a:spcPts val="2400"/>
              </a:lnSpc>
            </a:pP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يُشكل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الإحصاء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الوصفي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الخطوة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الأولى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والأهم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في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فهم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طبيعة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البيانات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.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يتضمن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حساب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التكرارات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(Frequencies)،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النسبة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المئوية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،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المتوسط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الحسابي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(Mean)،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والانحراف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المعياري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(Standard Deviation)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لوصف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عينة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الدراسة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بشكل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دقيق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قبل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البدء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بالاختبارات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Tajawal"/>
              </a:rPr>
              <a:t>المتقدمة</a:t>
            </a:r>
            <a:r>
              <a:rPr sz="1500" b="0" i="0" u="none" dirty="0">
                <a:solidFill>
                  <a:srgbClr val="334155"/>
                </a:solidFill>
                <a:latin typeface="Tajawal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428625"/>
            <a:ext cx="11668125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sz="2700" b="1" i="0" u="none" dirty="0" err="1">
                <a:solidFill>
                  <a:srgbClr val="0F172A"/>
                </a:solidFill>
                <a:latin typeface="Cairo"/>
              </a:rPr>
              <a:t>الإحصاء</a:t>
            </a:r>
            <a:r>
              <a:rPr sz="2700" b="1" i="0" u="none" dirty="0">
                <a:solidFill>
                  <a:srgbClr val="0F172A"/>
                </a:solidFill>
                <a:latin typeface="Cairo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Cairo"/>
              </a:rPr>
              <a:t>الوصفي</a:t>
            </a:r>
            <a:r>
              <a:rPr sz="2700" b="1" i="0" u="none" dirty="0">
                <a:solidFill>
                  <a:srgbClr val="0F172A"/>
                </a:solidFill>
                <a:latin typeface="Cairo"/>
              </a:rPr>
              <a:t> (Descriptive Statistics)</a:t>
            </a:r>
          </a:p>
        </p:txBody>
      </p:sp>
      <p:sp>
        <p:nvSpPr>
          <p:cNvPr id="10" name="Rectangle 9"/>
          <p:cNvSpPr/>
          <p:nvPr/>
        </p:nvSpPr>
        <p:spPr>
          <a:xfrm>
            <a:off x="523875" y="1190625"/>
            <a:ext cx="11144250" cy="2857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8A51EEC-2808-D172-907B-D4D0BC1432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354"/>
            <a:ext cx="1449183" cy="1035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1504950"/>
            <a:ext cx="11144250" cy="49244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81300" y="5443537"/>
            <a:ext cx="6629400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sz="1425" b="0" i="1" u="none" dirty="0" err="1">
                <a:solidFill>
                  <a:srgbClr val="334155"/>
                </a:solidFill>
                <a:latin typeface="Tajawal"/>
              </a:rPr>
              <a:t>مثال</a:t>
            </a:r>
            <a:r>
              <a:rPr sz="1425" b="0" i="1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425" b="0" i="1" u="none" dirty="0" err="1">
                <a:solidFill>
                  <a:srgbClr val="334155"/>
                </a:solidFill>
                <a:latin typeface="Tajawal"/>
              </a:rPr>
              <a:t>لتوزيع</a:t>
            </a:r>
            <a:r>
              <a:rPr sz="1425" b="0" i="1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425" b="0" i="1" u="none" dirty="0" err="1">
                <a:solidFill>
                  <a:srgbClr val="334155"/>
                </a:solidFill>
                <a:latin typeface="Tajawal"/>
              </a:rPr>
              <a:t>استجابات</a:t>
            </a:r>
            <a:r>
              <a:rPr sz="1425" b="0" i="1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425" b="0" i="1" u="none" dirty="0" err="1">
                <a:solidFill>
                  <a:srgbClr val="334155"/>
                </a:solidFill>
                <a:latin typeface="Tajawal"/>
              </a:rPr>
              <a:t>أفراد</a:t>
            </a:r>
            <a:r>
              <a:rPr sz="1425" b="0" i="1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425" b="0" i="1" u="none" dirty="0" err="1">
                <a:solidFill>
                  <a:srgbClr val="334155"/>
                </a:solidFill>
                <a:latin typeface="Tajawal"/>
              </a:rPr>
              <a:t>العينة</a:t>
            </a:r>
            <a:r>
              <a:rPr sz="1425" b="0" i="1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425" b="0" i="1" u="none" dirty="0" err="1">
                <a:solidFill>
                  <a:srgbClr val="334155"/>
                </a:solidFill>
                <a:latin typeface="Tajawal"/>
              </a:rPr>
              <a:t>على</a:t>
            </a:r>
            <a:r>
              <a:rPr sz="1425" b="0" i="1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425" b="0" i="1" u="none" dirty="0" err="1">
                <a:solidFill>
                  <a:srgbClr val="334155"/>
                </a:solidFill>
                <a:latin typeface="Tajawal"/>
              </a:rPr>
              <a:t>مقياس</a:t>
            </a:r>
            <a:r>
              <a:rPr sz="1425" b="0" i="1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425" b="0" i="1" u="none" dirty="0" err="1">
                <a:solidFill>
                  <a:srgbClr val="334155"/>
                </a:solidFill>
                <a:latin typeface="Tajawal"/>
              </a:rPr>
              <a:t>ليكارت</a:t>
            </a:r>
            <a:r>
              <a:rPr sz="1425" b="0" i="1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425" b="0" i="1" u="none" dirty="0" err="1">
                <a:solidFill>
                  <a:srgbClr val="334155"/>
                </a:solidFill>
                <a:latin typeface="Tajawal"/>
              </a:rPr>
              <a:t>باستخدام</a:t>
            </a:r>
            <a:r>
              <a:rPr sz="1425" b="0" i="1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425" b="0" i="1" u="none" dirty="0" err="1">
                <a:solidFill>
                  <a:srgbClr val="334155"/>
                </a:solidFill>
                <a:latin typeface="Tajawal"/>
              </a:rPr>
              <a:t>أمر</a:t>
            </a:r>
            <a:r>
              <a:rPr sz="1425" b="0" i="1" u="none" dirty="0">
                <a:solidFill>
                  <a:srgbClr val="334155"/>
                </a:solidFill>
                <a:latin typeface="Tajawal"/>
              </a:rPr>
              <a:t> Frequencies </a:t>
            </a:r>
            <a:r>
              <a:rPr sz="1425" b="0" i="1" u="none" dirty="0" err="1">
                <a:solidFill>
                  <a:srgbClr val="334155"/>
                </a:solidFill>
                <a:latin typeface="Tajawal"/>
              </a:rPr>
              <a:t>في</a:t>
            </a:r>
            <a:r>
              <a:rPr sz="1425" b="0" i="1" u="none" dirty="0">
                <a:solidFill>
                  <a:srgbClr val="334155"/>
                </a:solidFill>
                <a:latin typeface="Tajawal"/>
              </a:rPr>
              <a:t> SPSS.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428625"/>
            <a:ext cx="11668125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sz="2700" b="1" i="0" u="none" dirty="0" err="1">
                <a:solidFill>
                  <a:srgbClr val="0F172A"/>
                </a:solidFill>
                <a:latin typeface="Cairo"/>
              </a:rPr>
              <a:t>عرض</a:t>
            </a:r>
            <a:r>
              <a:rPr sz="2700" b="1" i="0" u="none" dirty="0">
                <a:solidFill>
                  <a:srgbClr val="0F172A"/>
                </a:solidFill>
                <a:latin typeface="Cairo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Cairo"/>
              </a:rPr>
              <a:t>التوزيعات</a:t>
            </a:r>
            <a:r>
              <a:rPr sz="2700" b="1" i="0" u="none" dirty="0">
                <a:solidFill>
                  <a:srgbClr val="0F172A"/>
                </a:solidFill>
                <a:latin typeface="Cairo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Cairo"/>
              </a:rPr>
              <a:t>والتكرارات</a:t>
            </a:r>
            <a:r>
              <a:rPr sz="2700" b="1" i="0" u="none" dirty="0">
                <a:solidFill>
                  <a:srgbClr val="0F172A"/>
                </a:solidFill>
                <a:latin typeface="Cairo"/>
              </a:rPr>
              <a:t> (Frequencies)</a:t>
            </a:r>
          </a:p>
        </p:txBody>
      </p:sp>
      <p:sp>
        <p:nvSpPr>
          <p:cNvPr id="7" name="Rectangle 6"/>
          <p:cNvSpPr/>
          <p:nvPr/>
        </p:nvSpPr>
        <p:spPr>
          <a:xfrm>
            <a:off x="523875" y="1190625"/>
            <a:ext cx="11144250" cy="2857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760FB65-1825-D014-AB4D-11D2143FF1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354"/>
            <a:ext cx="1449183" cy="1035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1504950"/>
            <a:ext cx="11144250" cy="49244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71837" y="5005387"/>
            <a:ext cx="5648325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sz="1425" b="0" i="1" u="none" dirty="0" err="1">
                <a:solidFill>
                  <a:srgbClr val="334155"/>
                </a:solidFill>
                <a:latin typeface="Tajawal"/>
              </a:rPr>
              <a:t>أبرز</a:t>
            </a:r>
            <a:r>
              <a:rPr sz="1425" b="0" i="1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425" b="0" i="1" u="none" dirty="0" err="1">
                <a:solidFill>
                  <a:srgbClr val="334155"/>
                </a:solidFill>
                <a:latin typeface="Tajawal"/>
              </a:rPr>
              <a:t>الاختبارات</a:t>
            </a:r>
            <a:r>
              <a:rPr sz="1425" b="0" i="1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425" b="0" i="1" u="none" dirty="0" err="1">
                <a:solidFill>
                  <a:srgbClr val="334155"/>
                </a:solidFill>
                <a:latin typeface="Tajawal"/>
              </a:rPr>
              <a:t>التحليلية</a:t>
            </a:r>
            <a:r>
              <a:rPr sz="1425" b="0" i="1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425" b="0" i="1" u="none" dirty="0" err="1">
                <a:solidFill>
                  <a:srgbClr val="334155"/>
                </a:solidFill>
                <a:latin typeface="Tajawal"/>
              </a:rPr>
              <a:t>التي</a:t>
            </a:r>
            <a:r>
              <a:rPr sz="1425" b="0" i="1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425" b="0" i="1" u="none" dirty="0" err="1">
                <a:solidFill>
                  <a:srgbClr val="334155"/>
                </a:solidFill>
                <a:latin typeface="Tajawal"/>
              </a:rPr>
              <a:t>يوفرها</a:t>
            </a:r>
            <a:r>
              <a:rPr sz="1425" b="0" i="1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425" b="0" i="1" u="none" dirty="0" err="1">
                <a:solidFill>
                  <a:srgbClr val="334155"/>
                </a:solidFill>
                <a:latin typeface="Tajawal"/>
              </a:rPr>
              <a:t>برنامج</a:t>
            </a:r>
            <a:r>
              <a:rPr sz="1425" b="0" i="1" u="none" dirty="0">
                <a:solidFill>
                  <a:srgbClr val="334155"/>
                </a:solidFill>
                <a:latin typeface="Tajawal"/>
              </a:rPr>
              <a:t> SPSS </a:t>
            </a:r>
            <a:r>
              <a:rPr sz="1425" b="0" i="1" u="none" dirty="0" err="1">
                <a:solidFill>
                  <a:srgbClr val="334155"/>
                </a:solidFill>
                <a:latin typeface="Tajawal"/>
              </a:rPr>
              <a:t>لاختبار</a:t>
            </a:r>
            <a:r>
              <a:rPr sz="1425" b="0" i="1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425" b="0" i="1" u="none" dirty="0" err="1">
                <a:solidFill>
                  <a:srgbClr val="334155"/>
                </a:solidFill>
                <a:latin typeface="Tajawal"/>
              </a:rPr>
              <a:t>فرضيات</a:t>
            </a:r>
            <a:r>
              <a:rPr sz="1425" b="0" i="1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425" b="0" i="1" u="none" dirty="0" err="1">
                <a:solidFill>
                  <a:srgbClr val="334155"/>
                </a:solidFill>
                <a:latin typeface="Tajawal"/>
              </a:rPr>
              <a:t>البحث</a:t>
            </a:r>
            <a:r>
              <a:rPr sz="1425" b="0" i="1" u="none" dirty="0">
                <a:solidFill>
                  <a:srgbClr val="334155"/>
                </a:solidFill>
                <a:latin typeface="Tajawal"/>
              </a:rPr>
              <a:t> </a:t>
            </a:r>
            <a:r>
              <a:rPr sz="1425" b="0" i="1" u="none" dirty="0" err="1">
                <a:solidFill>
                  <a:srgbClr val="334155"/>
                </a:solidFill>
                <a:latin typeface="Tajawal"/>
              </a:rPr>
              <a:t>العلمي</a:t>
            </a:r>
            <a:r>
              <a:rPr sz="1425" b="0" i="1" u="none" dirty="0">
                <a:solidFill>
                  <a:srgbClr val="334155"/>
                </a:solidFill>
                <a:latin typeface="Tajawal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428625"/>
            <a:ext cx="11668125" cy="6762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2700" b="1" i="0" u="none">
                <a:solidFill>
                  <a:srgbClr val="0F172A"/>
                </a:solidFill>
                <a:latin typeface="Cairo"/>
              </a:rPr>
              <a:t>مقارنة المتوسطات والاختبارات الإحصائية</a:t>
            </a:r>
          </a:p>
        </p:txBody>
      </p:sp>
      <p:sp>
        <p:nvSpPr>
          <p:cNvPr id="7" name="Rectangle 6"/>
          <p:cNvSpPr/>
          <p:nvPr/>
        </p:nvSpPr>
        <p:spPr>
          <a:xfrm>
            <a:off x="523875" y="1190625"/>
            <a:ext cx="11144250" cy="2857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1400629-54FB-0B16-E644-B29365346F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354"/>
            <a:ext cx="1449183" cy="1035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2311337"/>
              </p:ext>
            </p:extLst>
          </p:nvPr>
        </p:nvGraphicFramePr>
        <p:xfrm>
          <a:off x="523875" y="2552700"/>
          <a:ext cx="11144249" cy="28289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15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837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90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5785">
                <a:tc>
                  <a:txBody>
                    <a:bodyPr/>
                    <a:lstStyle/>
                    <a:p>
                      <a:pPr algn="ctr" rtl="1"/>
                      <a:r>
                        <a:rPr sz="1500" b="1" i="0" u="none">
                          <a:solidFill>
                            <a:srgbClr val="FFFFFF"/>
                          </a:solidFill>
                          <a:latin typeface="Tajawal"/>
                        </a:rPr>
                        <a:t>المصطلح الإحصائي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sz="1500" b="1" i="0" u="none">
                          <a:solidFill>
                            <a:srgbClr val="FFFFFF"/>
                          </a:solidFill>
                          <a:latin typeface="Tajawal"/>
                        </a:rPr>
                        <a:t>الرمز في SPSS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sz="1500" b="1" i="0" u="none" dirty="0" err="1">
                          <a:solidFill>
                            <a:srgbClr val="FFFFFF"/>
                          </a:solidFill>
                          <a:latin typeface="Tajawal"/>
                        </a:rPr>
                        <a:t>المعنى</a:t>
                      </a:r>
                      <a:r>
                        <a:rPr sz="1500" b="1" i="0" u="none" dirty="0">
                          <a:solidFill>
                            <a:srgbClr val="FFFFFF"/>
                          </a:solidFill>
                          <a:latin typeface="Tajawal"/>
                        </a:rPr>
                        <a:t> </a:t>
                      </a:r>
                      <a:r>
                        <a:rPr sz="1500" b="1" i="0" u="none" dirty="0" err="1">
                          <a:solidFill>
                            <a:srgbClr val="FFFFFF"/>
                          </a:solidFill>
                          <a:latin typeface="Tajawal"/>
                        </a:rPr>
                        <a:t>والتفسير</a:t>
                      </a:r>
                      <a:r>
                        <a:rPr sz="1500" b="1" i="0" u="none" dirty="0">
                          <a:solidFill>
                            <a:srgbClr val="FFFFFF"/>
                          </a:solidFill>
                          <a:latin typeface="Tajawal"/>
                        </a:rPr>
                        <a:t> </a:t>
                      </a:r>
                      <a:r>
                        <a:rPr sz="1500" b="1" i="0" u="none" dirty="0" err="1">
                          <a:solidFill>
                            <a:srgbClr val="FFFFFF"/>
                          </a:solidFill>
                          <a:latin typeface="Tajawal"/>
                        </a:rPr>
                        <a:t>للمبتدئ</a:t>
                      </a:r>
                      <a:endParaRPr sz="1500" b="1" i="0" u="none" dirty="0">
                        <a:solidFill>
                          <a:srgbClr val="FFFFFF"/>
                        </a:solidFill>
                        <a:latin typeface="Tajawal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5785">
                <a:tc>
                  <a:txBody>
                    <a:bodyPr/>
                    <a:lstStyle/>
                    <a:p>
                      <a:pPr algn="ctr" rtl="1"/>
                      <a:r>
                        <a:rPr sz="1350" b="0" i="0" u="none">
                          <a:solidFill>
                            <a:srgbClr val="334155"/>
                          </a:solidFill>
                          <a:latin typeface="Tajawal"/>
                        </a:rPr>
                        <a:t>حجم العينة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sz="1350" b="0" i="0" u="none">
                          <a:solidFill>
                            <a:srgbClr val="334155"/>
                          </a:solidFill>
                          <a:latin typeface="Tajawal"/>
                        </a:rPr>
                        <a:t>N / Valid 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sz="1350" b="0" i="0" u="none" dirty="0" err="1">
                          <a:solidFill>
                            <a:srgbClr val="334155"/>
                          </a:solidFill>
                          <a:latin typeface="Tajawal"/>
                        </a:rPr>
                        <a:t>عدد</a:t>
                      </a:r>
                      <a:r>
                        <a:rPr sz="1350" b="0" i="0" u="none" dirty="0">
                          <a:solidFill>
                            <a:srgbClr val="334155"/>
                          </a:solidFill>
                          <a:latin typeface="Tajawal"/>
                        </a:rPr>
                        <a:t> </a:t>
                      </a:r>
                      <a:r>
                        <a:rPr sz="1350" b="0" i="0" u="none" dirty="0" err="1">
                          <a:solidFill>
                            <a:srgbClr val="334155"/>
                          </a:solidFill>
                          <a:latin typeface="Tajawal"/>
                        </a:rPr>
                        <a:t>الاستجابات</a:t>
                      </a:r>
                      <a:r>
                        <a:rPr sz="1350" b="0" i="0" u="none" dirty="0">
                          <a:solidFill>
                            <a:srgbClr val="334155"/>
                          </a:solidFill>
                          <a:latin typeface="Tajawal"/>
                        </a:rPr>
                        <a:t> </a:t>
                      </a:r>
                      <a:r>
                        <a:rPr sz="1350" b="0" i="0" u="none" dirty="0" err="1">
                          <a:solidFill>
                            <a:srgbClr val="334155"/>
                          </a:solidFill>
                          <a:latin typeface="Tajawal"/>
                        </a:rPr>
                        <a:t>الصحيحة</a:t>
                      </a:r>
                      <a:r>
                        <a:rPr sz="1350" b="0" i="0" u="none" dirty="0">
                          <a:solidFill>
                            <a:srgbClr val="334155"/>
                          </a:solidFill>
                          <a:latin typeface="Tajawal"/>
                        </a:rPr>
                        <a:t> </a:t>
                      </a:r>
                      <a:r>
                        <a:rPr sz="1350" b="0" i="0" u="none" dirty="0" err="1">
                          <a:solidFill>
                            <a:srgbClr val="334155"/>
                          </a:solidFill>
                          <a:latin typeface="Tajawal"/>
                        </a:rPr>
                        <a:t>المقبولة</a:t>
                      </a:r>
                      <a:r>
                        <a:rPr sz="1350" b="0" i="0" u="none" dirty="0">
                          <a:solidFill>
                            <a:srgbClr val="334155"/>
                          </a:solidFill>
                          <a:latin typeface="Tajawal"/>
                        </a:rPr>
                        <a:t> </a:t>
                      </a:r>
                      <a:r>
                        <a:rPr sz="1350" b="0" i="0" u="none" dirty="0" err="1">
                          <a:solidFill>
                            <a:srgbClr val="334155"/>
                          </a:solidFill>
                          <a:latin typeface="Tajawal"/>
                        </a:rPr>
                        <a:t>في</a:t>
                      </a:r>
                      <a:r>
                        <a:rPr sz="1350" b="0" i="0" u="none" dirty="0">
                          <a:solidFill>
                            <a:srgbClr val="334155"/>
                          </a:solidFill>
                          <a:latin typeface="Tajawal"/>
                        </a:rPr>
                        <a:t> </a:t>
                      </a:r>
                      <a:r>
                        <a:rPr sz="1350" b="0" i="0" u="none" dirty="0" err="1">
                          <a:solidFill>
                            <a:srgbClr val="334155"/>
                          </a:solidFill>
                          <a:latin typeface="Tajawal"/>
                        </a:rPr>
                        <a:t>التحليل</a:t>
                      </a:r>
                      <a:endParaRPr sz="1350" b="0" i="0" u="none" dirty="0">
                        <a:solidFill>
                          <a:srgbClr val="334155"/>
                        </a:solidFill>
                        <a:latin typeface="Tajawal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5785">
                <a:tc>
                  <a:txBody>
                    <a:bodyPr/>
                    <a:lstStyle/>
                    <a:p>
                      <a:pPr algn="ctr" rtl="1"/>
                      <a:r>
                        <a:rPr sz="1350" b="0" i="0" u="none">
                          <a:solidFill>
                            <a:srgbClr val="334155"/>
                          </a:solidFill>
                          <a:latin typeface="Tajawal"/>
                        </a:rPr>
                        <a:t>المتوسط الحسابي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sz="1350" b="0" i="0" u="none">
                          <a:solidFill>
                            <a:srgbClr val="334155"/>
                          </a:solidFill>
                          <a:latin typeface="Tajawal"/>
                        </a:rPr>
                        <a:t>Mean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sz="1350" b="0" i="0" u="none" dirty="0" err="1">
                          <a:solidFill>
                            <a:srgbClr val="334155"/>
                          </a:solidFill>
                          <a:latin typeface="Tajawal"/>
                        </a:rPr>
                        <a:t>القيمة</a:t>
                      </a:r>
                      <a:r>
                        <a:rPr sz="1350" b="0" i="0" u="none" dirty="0">
                          <a:solidFill>
                            <a:srgbClr val="334155"/>
                          </a:solidFill>
                          <a:latin typeface="Tajawal"/>
                        </a:rPr>
                        <a:t> </a:t>
                      </a:r>
                      <a:r>
                        <a:rPr sz="1350" b="0" i="0" u="none" dirty="0" err="1">
                          <a:solidFill>
                            <a:srgbClr val="334155"/>
                          </a:solidFill>
                          <a:latin typeface="Tajawal"/>
                        </a:rPr>
                        <a:t>المركزية</a:t>
                      </a:r>
                      <a:r>
                        <a:rPr sz="1350" b="0" i="0" u="none" dirty="0">
                          <a:solidFill>
                            <a:srgbClr val="334155"/>
                          </a:solidFill>
                          <a:latin typeface="Tajawal"/>
                        </a:rPr>
                        <a:t> </a:t>
                      </a:r>
                      <a:r>
                        <a:rPr sz="1350" b="0" i="0" u="none" dirty="0" err="1">
                          <a:solidFill>
                            <a:srgbClr val="334155"/>
                          </a:solidFill>
                          <a:latin typeface="Tajawal"/>
                        </a:rPr>
                        <a:t>الممثلة</a:t>
                      </a:r>
                      <a:r>
                        <a:rPr sz="1350" b="0" i="0" u="none" dirty="0">
                          <a:solidFill>
                            <a:srgbClr val="334155"/>
                          </a:solidFill>
                          <a:latin typeface="Tajawal"/>
                        </a:rPr>
                        <a:t> </a:t>
                      </a:r>
                      <a:r>
                        <a:rPr sz="1350" b="0" i="0" u="none" dirty="0" err="1">
                          <a:solidFill>
                            <a:srgbClr val="334155"/>
                          </a:solidFill>
                          <a:latin typeface="Tajawal"/>
                        </a:rPr>
                        <a:t>لإجابات</a:t>
                      </a:r>
                      <a:r>
                        <a:rPr sz="1350" b="0" i="0" u="none" dirty="0">
                          <a:solidFill>
                            <a:srgbClr val="334155"/>
                          </a:solidFill>
                          <a:latin typeface="Tajawal"/>
                        </a:rPr>
                        <a:t> </a:t>
                      </a:r>
                      <a:r>
                        <a:rPr sz="1350" b="0" i="0" u="none" dirty="0" err="1">
                          <a:solidFill>
                            <a:srgbClr val="334155"/>
                          </a:solidFill>
                          <a:latin typeface="Tajawal"/>
                        </a:rPr>
                        <a:t>المبحوثين</a:t>
                      </a:r>
                      <a:endParaRPr sz="1350" b="0" i="0" u="none" dirty="0">
                        <a:solidFill>
                          <a:srgbClr val="334155"/>
                        </a:solidFill>
                        <a:latin typeface="Tajawal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5785">
                <a:tc>
                  <a:txBody>
                    <a:bodyPr/>
                    <a:lstStyle/>
                    <a:p>
                      <a:pPr algn="ctr" rtl="1"/>
                      <a:r>
                        <a:rPr sz="1350" b="0" i="0" u="none">
                          <a:solidFill>
                            <a:srgbClr val="334155"/>
                          </a:solidFill>
                          <a:latin typeface="Tajawal"/>
                        </a:rPr>
                        <a:t>الدلالة الإحصائية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sz="1350" b="0" i="0" u="none">
                          <a:solidFill>
                            <a:srgbClr val="334155"/>
                          </a:solidFill>
                          <a:latin typeface="Tajawal"/>
                        </a:rPr>
                        <a:t>Sig. (2-tailed) / p-value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sz="1350" b="0" i="0" u="none" dirty="0" err="1">
                          <a:solidFill>
                            <a:srgbClr val="334155"/>
                          </a:solidFill>
                          <a:latin typeface="Tajawal"/>
                        </a:rPr>
                        <a:t>إذا</a:t>
                      </a:r>
                      <a:r>
                        <a:rPr sz="1350" b="0" i="0" u="none" dirty="0">
                          <a:solidFill>
                            <a:srgbClr val="334155"/>
                          </a:solidFill>
                          <a:latin typeface="Tajawal"/>
                        </a:rPr>
                        <a:t> </a:t>
                      </a:r>
                      <a:r>
                        <a:rPr sz="1350" b="0" i="0" u="none" dirty="0" err="1">
                          <a:solidFill>
                            <a:srgbClr val="334155"/>
                          </a:solidFill>
                          <a:latin typeface="Tajawal"/>
                        </a:rPr>
                        <a:t>كانت</a:t>
                      </a:r>
                      <a:r>
                        <a:rPr sz="1350" b="0" i="0" u="none" dirty="0">
                          <a:solidFill>
                            <a:srgbClr val="334155"/>
                          </a:solidFill>
                          <a:latin typeface="Tajawal"/>
                        </a:rPr>
                        <a:t> </a:t>
                      </a:r>
                      <a:r>
                        <a:rPr sz="1350" b="0" i="0" u="none" dirty="0" err="1">
                          <a:solidFill>
                            <a:srgbClr val="334155"/>
                          </a:solidFill>
                          <a:latin typeface="Tajawal"/>
                        </a:rPr>
                        <a:t>أقل</a:t>
                      </a:r>
                      <a:r>
                        <a:rPr sz="1350" b="0" i="0" u="none" dirty="0">
                          <a:solidFill>
                            <a:srgbClr val="334155"/>
                          </a:solidFill>
                          <a:latin typeface="Tajawal"/>
                        </a:rPr>
                        <a:t> </a:t>
                      </a:r>
                      <a:r>
                        <a:rPr sz="1350" b="0" i="0" u="none" dirty="0" err="1">
                          <a:solidFill>
                            <a:srgbClr val="334155"/>
                          </a:solidFill>
                          <a:latin typeface="Tajawal"/>
                        </a:rPr>
                        <a:t>من</a:t>
                      </a:r>
                      <a:r>
                        <a:rPr sz="1350" b="0" i="0" u="none" dirty="0">
                          <a:solidFill>
                            <a:srgbClr val="334155"/>
                          </a:solidFill>
                          <a:latin typeface="Tajawal"/>
                        </a:rPr>
                        <a:t> 0.05 </a:t>
                      </a:r>
                      <a:r>
                        <a:rPr sz="1350" b="0" i="0" u="none" dirty="0" err="1">
                          <a:solidFill>
                            <a:srgbClr val="334155"/>
                          </a:solidFill>
                          <a:latin typeface="Tajawal"/>
                        </a:rPr>
                        <a:t>فالنتيجة</a:t>
                      </a:r>
                      <a:r>
                        <a:rPr sz="1350" b="0" i="0" u="none" dirty="0">
                          <a:solidFill>
                            <a:srgbClr val="334155"/>
                          </a:solidFill>
                          <a:latin typeface="Tajawal"/>
                        </a:rPr>
                        <a:t> </a:t>
                      </a:r>
                      <a:r>
                        <a:rPr sz="1350" b="0" i="0" u="none" dirty="0" err="1">
                          <a:solidFill>
                            <a:srgbClr val="334155"/>
                          </a:solidFill>
                          <a:latin typeface="Tajawal"/>
                        </a:rPr>
                        <a:t>دالة</a:t>
                      </a:r>
                      <a:r>
                        <a:rPr sz="1350" b="0" i="0" u="none" dirty="0">
                          <a:solidFill>
                            <a:srgbClr val="334155"/>
                          </a:solidFill>
                          <a:latin typeface="Tajawal"/>
                        </a:rPr>
                        <a:t> </a:t>
                      </a:r>
                      <a:r>
                        <a:rPr sz="1350" b="0" i="0" u="none" dirty="0" err="1">
                          <a:solidFill>
                            <a:srgbClr val="334155"/>
                          </a:solidFill>
                          <a:latin typeface="Tajawal"/>
                        </a:rPr>
                        <a:t>إحصائياً</a:t>
                      </a:r>
                      <a:endParaRPr sz="1350" b="0" i="0" u="none" dirty="0">
                        <a:solidFill>
                          <a:srgbClr val="334155"/>
                        </a:solidFill>
                        <a:latin typeface="Tajawal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5785">
                <a:tc>
                  <a:txBody>
                    <a:bodyPr/>
                    <a:lstStyle/>
                    <a:p>
                      <a:pPr algn="ctr" rtl="1"/>
                      <a:r>
                        <a:rPr sz="1350" b="0" i="0" u="none">
                          <a:solidFill>
                            <a:srgbClr val="334155"/>
                          </a:solidFill>
                          <a:latin typeface="Tajawal"/>
                        </a:rPr>
                        <a:t>قيمة الفرضية الإحصائية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sz="1350" b="0" i="0" u="none">
                          <a:solidFill>
                            <a:srgbClr val="334155"/>
                          </a:solidFill>
                          <a:latin typeface="Tajawal"/>
                        </a:rPr>
                        <a:t>t / F / Chi-Square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sz="1350" b="0" i="0" u="none" dirty="0" err="1">
                          <a:solidFill>
                            <a:srgbClr val="334155"/>
                          </a:solidFill>
                          <a:latin typeface="Tajawal"/>
                        </a:rPr>
                        <a:t>القيمة</a:t>
                      </a:r>
                      <a:r>
                        <a:rPr sz="1350" b="0" i="0" u="none" dirty="0">
                          <a:solidFill>
                            <a:srgbClr val="334155"/>
                          </a:solidFill>
                          <a:latin typeface="Tajawal"/>
                        </a:rPr>
                        <a:t> </a:t>
                      </a:r>
                      <a:r>
                        <a:rPr sz="1350" b="0" i="0" u="none" dirty="0" err="1">
                          <a:solidFill>
                            <a:srgbClr val="334155"/>
                          </a:solidFill>
                          <a:latin typeface="Tajawal"/>
                        </a:rPr>
                        <a:t>المحسوبة</a:t>
                      </a:r>
                      <a:r>
                        <a:rPr sz="1350" b="0" i="0" u="none" dirty="0">
                          <a:solidFill>
                            <a:srgbClr val="334155"/>
                          </a:solidFill>
                          <a:latin typeface="Tajawal"/>
                        </a:rPr>
                        <a:t> </a:t>
                      </a:r>
                      <a:r>
                        <a:rPr sz="1350" b="0" i="0" u="none" dirty="0" err="1">
                          <a:solidFill>
                            <a:srgbClr val="334155"/>
                          </a:solidFill>
                          <a:latin typeface="Tajawal"/>
                        </a:rPr>
                        <a:t>للاختبار</a:t>
                      </a:r>
                      <a:r>
                        <a:rPr sz="1350" b="0" i="0" u="none" dirty="0">
                          <a:solidFill>
                            <a:srgbClr val="334155"/>
                          </a:solidFill>
                          <a:latin typeface="Tajawal"/>
                        </a:rPr>
                        <a:t> </a:t>
                      </a:r>
                      <a:r>
                        <a:rPr sz="1350" b="0" i="0" u="none" dirty="0" err="1">
                          <a:solidFill>
                            <a:srgbClr val="334155"/>
                          </a:solidFill>
                          <a:latin typeface="Tajawal"/>
                        </a:rPr>
                        <a:t>المعتمد</a:t>
                      </a:r>
                      <a:endParaRPr sz="1350" b="0" i="0" u="none" dirty="0">
                        <a:solidFill>
                          <a:srgbClr val="334155"/>
                        </a:solidFill>
                        <a:latin typeface="Tajawal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8656587" y="3119437"/>
            <a:ext cx="301153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672881" y="3119437"/>
            <a:ext cx="298370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23875" y="3119437"/>
            <a:ext cx="514900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8656587" y="3681412"/>
            <a:ext cx="301153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672881" y="3681412"/>
            <a:ext cx="298370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23875" y="3681412"/>
            <a:ext cx="514900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656587" y="4243387"/>
            <a:ext cx="301153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5672881" y="4243387"/>
            <a:ext cx="298370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23875" y="4243387"/>
            <a:ext cx="514900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656587" y="4805362"/>
            <a:ext cx="301153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5672881" y="4805362"/>
            <a:ext cx="298370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523875" y="4805362"/>
            <a:ext cx="514900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656587" y="5367337"/>
            <a:ext cx="301153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672881" y="5367337"/>
            <a:ext cx="298370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523875" y="5367337"/>
            <a:ext cx="514900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0" y="428625"/>
            <a:ext cx="11668125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sz="2700" b="1" i="0" u="none" dirty="0" err="1">
                <a:solidFill>
                  <a:srgbClr val="0F172A"/>
                </a:solidFill>
                <a:latin typeface="Cairo"/>
              </a:rPr>
              <a:t>قراءة</a:t>
            </a:r>
            <a:r>
              <a:rPr sz="2700" b="1" i="0" u="none" dirty="0">
                <a:solidFill>
                  <a:srgbClr val="0F172A"/>
                </a:solidFill>
                <a:latin typeface="Cairo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Cairo"/>
              </a:rPr>
              <a:t>وفهم</a:t>
            </a:r>
            <a:r>
              <a:rPr sz="2700" b="1" i="0" u="none" dirty="0">
                <a:solidFill>
                  <a:srgbClr val="0F172A"/>
                </a:solidFill>
                <a:latin typeface="Cairo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Cairo"/>
              </a:rPr>
              <a:t>شاشة</a:t>
            </a:r>
            <a:r>
              <a:rPr sz="2700" b="1" i="0" u="none" dirty="0">
                <a:solidFill>
                  <a:srgbClr val="0F172A"/>
                </a:solidFill>
                <a:latin typeface="Cairo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Cairo"/>
              </a:rPr>
              <a:t>المخرجات</a:t>
            </a:r>
            <a:r>
              <a:rPr sz="2700" b="1" i="0" u="none" dirty="0">
                <a:solidFill>
                  <a:srgbClr val="0F172A"/>
                </a:solidFill>
                <a:latin typeface="Cairo"/>
              </a:rPr>
              <a:t> (Output Viewer)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23875" y="1190625"/>
            <a:ext cx="11144250" cy="2857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F104D28-D881-6B2D-79E6-41B7EEEBB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9354"/>
            <a:ext cx="1449183" cy="1035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3875" y="2540496"/>
            <a:ext cx="3524250" cy="285333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3875" y="2540496"/>
            <a:ext cx="3524250" cy="2853332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2540496"/>
            <a:ext cx="3524250" cy="2853332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72625" y="2835771"/>
            <a:ext cx="666750" cy="6667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62625" y="2835771"/>
            <a:ext cx="666750" cy="6667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52625" y="2835771"/>
            <a:ext cx="666750" cy="666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075896" y="3693021"/>
            <a:ext cx="1660207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sz="1650" b="1" i="0" u="none" dirty="0" err="1">
                <a:solidFill>
                  <a:srgbClr val="0F172A"/>
                </a:solidFill>
                <a:latin typeface="Cairo"/>
              </a:rPr>
              <a:t>تسمية</a:t>
            </a:r>
            <a:r>
              <a:rPr sz="1650" b="1" i="0" u="none" dirty="0">
                <a:solidFill>
                  <a:srgbClr val="0F172A"/>
                </a:solidFill>
                <a:latin typeface="Cairo"/>
              </a:rPr>
              <a:t> </a:t>
            </a:r>
            <a:r>
              <a:rPr sz="1650" b="1" i="0" u="none" dirty="0" err="1">
                <a:solidFill>
                  <a:srgbClr val="0F172A"/>
                </a:solidFill>
                <a:latin typeface="Cairo"/>
              </a:rPr>
              <a:t>المتغيرات</a:t>
            </a:r>
            <a:endParaRPr sz="1650" b="1" i="0" u="none" dirty="0">
              <a:solidFill>
                <a:srgbClr val="0F172A"/>
              </a:solidFill>
              <a:latin typeface="Cairo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82000" y="4207371"/>
            <a:ext cx="3048000" cy="49782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2039"/>
              </a:lnSpc>
            </a:pP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تجنب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ترك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مسافات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أو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استخدام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رموز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خاصة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في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خانة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الاسم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(Name)،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واكتفِ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بالأحرف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والأرقام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60870" y="3693021"/>
            <a:ext cx="2070258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sz="1650" b="1" i="0" u="none" dirty="0" err="1">
                <a:solidFill>
                  <a:srgbClr val="0F172A"/>
                </a:solidFill>
                <a:latin typeface="Cairo"/>
              </a:rPr>
              <a:t>حفظ</a:t>
            </a:r>
            <a:r>
              <a:rPr sz="1650" b="1" i="0" u="none" dirty="0">
                <a:solidFill>
                  <a:srgbClr val="0F172A"/>
                </a:solidFill>
                <a:latin typeface="Cairo"/>
              </a:rPr>
              <a:t> </a:t>
            </a:r>
            <a:r>
              <a:rPr sz="1650" b="1" i="0" u="none" dirty="0" err="1">
                <a:solidFill>
                  <a:srgbClr val="0F172A"/>
                </a:solidFill>
                <a:latin typeface="Cairo"/>
              </a:rPr>
              <a:t>شاشة</a:t>
            </a:r>
            <a:r>
              <a:rPr sz="1650" b="1" i="0" u="none" dirty="0">
                <a:solidFill>
                  <a:srgbClr val="0F172A"/>
                </a:solidFill>
                <a:latin typeface="Cairo"/>
              </a:rPr>
              <a:t> </a:t>
            </a:r>
            <a:r>
              <a:rPr sz="1650" b="1" i="0" u="none" dirty="0" err="1">
                <a:solidFill>
                  <a:srgbClr val="0F172A"/>
                </a:solidFill>
                <a:latin typeface="Cairo"/>
              </a:rPr>
              <a:t>المخرجات</a:t>
            </a:r>
            <a:endParaRPr sz="1650" b="1" i="0" u="none" dirty="0">
              <a:solidFill>
                <a:srgbClr val="0F172A"/>
              </a:solidFill>
              <a:latin typeface="Cairo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72000" y="4207371"/>
            <a:ext cx="3048000" cy="49782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2039"/>
              </a:lnSpc>
            </a:pP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تذكر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أن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ملف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البيانات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(.sav)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منفصل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عن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ملف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المخرجات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(.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spv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)،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قم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بحفظ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الكليهما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بشكل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مستمر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90863" y="3693021"/>
            <a:ext cx="2190273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sz="1650" b="1" i="0" u="none" dirty="0" err="1">
                <a:solidFill>
                  <a:srgbClr val="0F172A"/>
                </a:solidFill>
                <a:latin typeface="Cairo"/>
              </a:rPr>
              <a:t>اختبار</a:t>
            </a:r>
            <a:r>
              <a:rPr sz="1650" b="1" i="0" u="none" dirty="0">
                <a:solidFill>
                  <a:srgbClr val="0F172A"/>
                </a:solidFill>
                <a:latin typeface="Cairo"/>
              </a:rPr>
              <a:t> </a:t>
            </a:r>
            <a:r>
              <a:rPr sz="1650" b="1" i="0" u="none" dirty="0" err="1">
                <a:solidFill>
                  <a:srgbClr val="0F172A"/>
                </a:solidFill>
                <a:latin typeface="Cairo"/>
              </a:rPr>
              <a:t>الثبات</a:t>
            </a:r>
            <a:r>
              <a:rPr sz="1650" b="1" i="0" u="none" dirty="0">
                <a:solidFill>
                  <a:srgbClr val="0F172A"/>
                </a:solidFill>
                <a:latin typeface="Cairo"/>
              </a:rPr>
              <a:t> (Cronbach)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" y="4207371"/>
            <a:ext cx="3048000" cy="49782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2039"/>
              </a:lnSpc>
            </a:pP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قبل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التحليل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الرئيسي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،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تأكد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من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قياس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ثبات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الاستبيان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حيث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يجب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أن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تتجاوز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Tajawal"/>
              </a:rPr>
              <a:t>القيمة</a:t>
            </a:r>
            <a:r>
              <a:rPr sz="1275" b="0" i="0" u="none" dirty="0">
                <a:solidFill>
                  <a:srgbClr val="475569"/>
                </a:solidFill>
                <a:latin typeface="Tajawal"/>
              </a:rPr>
              <a:t> 0.70.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63125" y="3026271"/>
            <a:ext cx="285750" cy="28575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2175" y="3026271"/>
            <a:ext cx="247650" cy="28575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43125" y="3026271"/>
            <a:ext cx="285750" cy="28575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0" y="428625"/>
            <a:ext cx="11668125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sz="2700" b="1" i="0" u="none" dirty="0" err="1">
                <a:solidFill>
                  <a:srgbClr val="0F172A"/>
                </a:solidFill>
                <a:latin typeface="Cairo"/>
              </a:rPr>
              <a:t>نصائح</a:t>
            </a:r>
            <a:r>
              <a:rPr sz="2700" b="1" i="0" u="none" dirty="0">
                <a:solidFill>
                  <a:srgbClr val="0F172A"/>
                </a:solidFill>
                <a:latin typeface="Cairo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Cairo"/>
              </a:rPr>
              <a:t>وأخطاء</a:t>
            </a:r>
            <a:r>
              <a:rPr sz="2700" b="1" i="0" u="none" dirty="0">
                <a:solidFill>
                  <a:srgbClr val="0F172A"/>
                </a:solidFill>
                <a:latin typeface="Cairo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Cairo"/>
              </a:rPr>
              <a:t>شائعة</a:t>
            </a:r>
            <a:r>
              <a:rPr sz="2700" b="1" i="0" u="none" dirty="0">
                <a:solidFill>
                  <a:srgbClr val="0F172A"/>
                </a:solidFill>
                <a:latin typeface="Cairo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Cairo"/>
              </a:rPr>
              <a:t>يجب</a:t>
            </a:r>
            <a:r>
              <a:rPr sz="2700" b="1" i="0" u="none" dirty="0">
                <a:solidFill>
                  <a:srgbClr val="0F172A"/>
                </a:solidFill>
                <a:latin typeface="Cairo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Cairo"/>
              </a:rPr>
              <a:t>تجنبها</a:t>
            </a:r>
            <a:endParaRPr sz="2700" b="1" i="0" u="none" dirty="0">
              <a:solidFill>
                <a:srgbClr val="0F172A"/>
              </a:solidFill>
              <a:latin typeface="Cairo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23875" y="1190625"/>
            <a:ext cx="11144250" cy="2857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D49583BE-1F6E-FA09-7834-B5A21E544FE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69354"/>
            <a:ext cx="1449183" cy="1035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675" y="3124200"/>
            <a:ext cx="5962650" cy="8001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1937" y="1047750"/>
            <a:ext cx="11668125" cy="1162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875" b="1" i="0" u="none">
                <a:solidFill>
                  <a:srgbClr val="0F172A"/>
                </a:solidFill>
                <a:latin typeface="Cairo"/>
              </a:rPr>
              <a:t>هل لديك أي استفسارات إحصائية؟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3875" y="2400300"/>
            <a:ext cx="111442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/>
            <a:r>
              <a:rPr sz="1800" b="0" i="0" u="none" dirty="0" err="1">
                <a:solidFill>
                  <a:srgbClr val="475569"/>
                </a:solidFill>
                <a:latin typeface="Tajawal"/>
              </a:rPr>
              <a:t>قدمنا</a:t>
            </a:r>
            <a:r>
              <a:rPr sz="180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800" b="0" i="0" u="none" dirty="0" err="1">
                <a:solidFill>
                  <a:srgbClr val="475569"/>
                </a:solidFill>
                <a:latin typeface="Tajawal"/>
              </a:rPr>
              <a:t>لكم</a:t>
            </a:r>
            <a:r>
              <a:rPr sz="180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800" b="0" i="0" u="none" dirty="0" err="1">
                <a:solidFill>
                  <a:srgbClr val="475569"/>
                </a:solidFill>
                <a:latin typeface="Tajawal"/>
              </a:rPr>
              <a:t>هذا</a:t>
            </a:r>
            <a:r>
              <a:rPr sz="180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800" b="0" i="0" u="none" dirty="0" err="1">
                <a:solidFill>
                  <a:srgbClr val="475569"/>
                </a:solidFill>
                <a:latin typeface="Tajawal"/>
              </a:rPr>
              <a:t>الدليل</a:t>
            </a:r>
            <a:r>
              <a:rPr sz="180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800" b="0" i="0" u="none" dirty="0" err="1">
                <a:solidFill>
                  <a:srgbClr val="475569"/>
                </a:solidFill>
                <a:latin typeface="Tajawal"/>
              </a:rPr>
              <a:t>المبسط</a:t>
            </a:r>
            <a:r>
              <a:rPr sz="180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800" b="0" i="0" u="none" dirty="0" err="1">
                <a:solidFill>
                  <a:srgbClr val="475569"/>
                </a:solidFill>
                <a:latin typeface="Tajawal"/>
              </a:rPr>
              <a:t>لبداية</a:t>
            </a:r>
            <a:r>
              <a:rPr sz="180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800" b="0" i="0" u="none" dirty="0" err="1">
                <a:solidFill>
                  <a:srgbClr val="475569"/>
                </a:solidFill>
                <a:latin typeface="Tajawal"/>
              </a:rPr>
              <a:t>رحلتكم</a:t>
            </a:r>
            <a:r>
              <a:rPr sz="180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800" b="0" i="0" u="none" dirty="0" err="1">
                <a:solidFill>
                  <a:srgbClr val="475569"/>
                </a:solidFill>
                <a:latin typeface="Tajawal"/>
              </a:rPr>
              <a:t>الاحترافية</a:t>
            </a:r>
            <a:r>
              <a:rPr sz="180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800" b="0" i="0" u="none" dirty="0" err="1">
                <a:solidFill>
                  <a:srgbClr val="475569"/>
                </a:solidFill>
                <a:latin typeface="Tajawal"/>
              </a:rPr>
              <a:t>في</a:t>
            </a:r>
            <a:r>
              <a:rPr sz="180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800" b="0" i="0" u="none" dirty="0" err="1">
                <a:solidFill>
                  <a:srgbClr val="475569"/>
                </a:solidFill>
                <a:latin typeface="Tajawal"/>
              </a:rPr>
              <a:t>التحليل</a:t>
            </a:r>
            <a:r>
              <a:rPr sz="180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800" b="0" i="0" u="none" dirty="0" err="1">
                <a:solidFill>
                  <a:srgbClr val="475569"/>
                </a:solidFill>
                <a:latin typeface="Tajawal"/>
              </a:rPr>
              <a:t>الإحصائي</a:t>
            </a:r>
            <a:r>
              <a:rPr sz="180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800" b="0" i="0" u="none" dirty="0" err="1">
                <a:solidFill>
                  <a:srgbClr val="475569"/>
                </a:solidFill>
                <a:latin typeface="Tajawal"/>
              </a:rPr>
              <a:t>مع</a:t>
            </a:r>
            <a:r>
              <a:rPr sz="1800" b="0" i="0" u="none" dirty="0">
                <a:solidFill>
                  <a:srgbClr val="475569"/>
                </a:solidFill>
                <a:latin typeface="Tajawal"/>
              </a:rPr>
              <a:t> SPSS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7250" y="3419475"/>
            <a:ext cx="209550" cy="2095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07564F6-3783-D919-99EC-B4DCB6A289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1407" y="190500"/>
            <a:ext cx="1449183" cy="1035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580</Words>
  <Application>Microsoft Office PowerPoint</Application>
  <PresentationFormat>Widescreen</PresentationFormat>
  <Paragraphs>64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Cairo</vt:lpstr>
      <vt:lpstr>Cairo ExtraBold</vt:lpstr>
      <vt:lpstr>Calibri</vt:lpstr>
      <vt:lpstr>Tajawal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menna gamal</cp:lastModifiedBy>
  <cp:revision>2</cp:revision>
  <dcterms:created xsi:type="dcterms:W3CDTF">2013-01-27T09:14:16Z</dcterms:created>
  <dcterms:modified xsi:type="dcterms:W3CDTF">2026-08-03T10:48:34Z</dcterms:modified>
  <cp:category/>
</cp:coreProperties>
</file>