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96" y="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2803326"/>
            <a:ext cx="2286000" cy="2952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10601" y="3289101"/>
            <a:ext cx="6370796" cy="639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sz="4200" b="1" i="0" u="none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المقابلة</a:t>
            </a:r>
            <a:r>
              <a:rPr sz="4200" b="1" i="0" u="non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4200" b="1" i="0" u="none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</a:t>
            </a:r>
            <a:r>
              <a:rPr sz="4200" b="1" i="0" u="non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4200" b="1" i="0" u="none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البحث</a:t>
            </a:r>
            <a:r>
              <a:rPr sz="4200" b="1" i="0" u="non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4200" b="1" i="0" u="none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العلمي</a:t>
            </a:r>
            <a:endParaRPr sz="4200" b="1" i="0" u="none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62287" y="4071937"/>
            <a:ext cx="6067425" cy="304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دليل</a:t>
            </a:r>
            <a:r>
              <a:rPr sz="165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شامل</a:t>
            </a:r>
            <a:r>
              <a:rPr sz="165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لإعداد</a:t>
            </a:r>
            <a:r>
              <a:rPr sz="165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وتنفيذ</a:t>
            </a:r>
            <a:r>
              <a:rPr sz="165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وتحليل</a:t>
            </a:r>
            <a:r>
              <a:rPr sz="165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المقابلات</a:t>
            </a:r>
            <a:r>
              <a:rPr sz="165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البحثية</a:t>
            </a:r>
            <a:r>
              <a:rPr sz="165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بكفاءة</a:t>
            </a:r>
            <a:r>
              <a:rPr sz="1650" b="0" i="0" u="none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0" i="0" u="non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عالية</a:t>
            </a:r>
            <a:endParaRPr sz="1650" b="0" i="0" u="none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B518B0-E080-734C-C00B-534DB07F9C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3673" y="1894919"/>
            <a:ext cx="2445327" cy="90840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320379"/>
            <a:ext cx="5324475" cy="315069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" y="2320379"/>
            <a:ext cx="5324475" cy="31506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45078" y="2644229"/>
            <a:ext cx="4970621" cy="276999"/>
          </a:xfrm>
          <a:prstGeom prst="rect">
            <a:avLst/>
          </a:prstGeom>
          <a:noFill/>
        </p:spPr>
        <p:txBody>
          <a:bodyPr wrap="square" lIns="304800" tIns="0" rIns="0" bIns="0" anchor="t">
            <a:spAutoFit/>
          </a:bodyPr>
          <a:lstStyle/>
          <a:p>
            <a:pPr algn="r" rtl="1"/>
            <a:r>
              <a:rPr lang="ar-EG" b="1" dirty="0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تعريف المقابلة البحثية</a:t>
            </a:r>
            <a:endParaRPr sz="1800" b="1" i="0" u="none" dirty="0">
              <a:solidFill>
                <a:srgbClr val="0088A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81775" y="3187154"/>
            <a:ext cx="4733925" cy="8215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 rtl="1">
              <a:lnSpc>
                <a:spcPts val="2160"/>
              </a:lnSpc>
            </a:pPr>
            <a:r>
              <a:rPr lang="ar-EG" sz="1350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هي تفاعل لفظي المباشر أو الافتراضي يتم بين الباحث والمبحوث (أو المبحوثين)، بهدف جمع بيانات ومعلومات موجهة تفيد في تحقيق أهداف البحث العلمي واختبار فرضياته.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1775" y="4124325"/>
            <a:ext cx="47339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 rtl="1">
              <a:lnSpc>
                <a:spcPts val="2160"/>
              </a:lnSpc>
            </a:pPr>
            <a:r>
              <a:rPr lang="ar-EG" sz="1350" dirty="0">
                <a:solidFill>
                  <a:srgbClr val="334155"/>
                </a:solidFill>
                <a:latin typeface="Tajawal"/>
              </a:rPr>
              <a:t>تعتبر المقابلة الأداة الأكثر عمقاً في البحث النوعي (الكيفي) للوصول إلى الآراء والسلوكيات والدوافع غير الظاهرة.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9603" y="2644229"/>
            <a:ext cx="4970621" cy="276999"/>
          </a:xfrm>
          <a:prstGeom prst="rect">
            <a:avLst/>
          </a:prstGeom>
          <a:noFill/>
        </p:spPr>
        <p:txBody>
          <a:bodyPr wrap="square" lIns="323850" tIns="0" rIns="0" bIns="0" anchor="t">
            <a:spAutoFit/>
          </a:bodyPr>
          <a:lstStyle/>
          <a:p>
            <a:pPr algn="r"/>
            <a:r>
              <a:rPr sz="1800" b="1" i="0" u="none" dirty="0" err="1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متى</a:t>
            </a:r>
            <a:r>
              <a:rPr sz="1800" b="1" i="0" u="none" dirty="0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نستخدم</a:t>
            </a:r>
            <a:r>
              <a:rPr sz="1800" b="1" i="0" u="none" dirty="0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المقابلة</a:t>
            </a:r>
            <a:r>
              <a:rPr sz="1800" b="1" i="0" u="none" dirty="0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187154"/>
            <a:ext cx="4733925" cy="539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 rtl="1">
              <a:lnSpc>
                <a:spcPts val="2160"/>
              </a:lnSpc>
            </a:pPr>
            <a:r>
              <a:rPr lang="ar-EG" sz="135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sz="135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1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استكشاف</a:t>
            </a:r>
            <a:r>
              <a:rPr sz="135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1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الظواهر</a:t>
            </a:r>
            <a:r>
              <a:rPr sz="135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1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المعقدة</a:t>
            </a:r>
            <a:r>
              <a:rPr lang="ar-EG" sz="1350" b="1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عندما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تتطلب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المشكلة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فهم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الخبرات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الشخصية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الدقيقة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3850034"/>
            <a:ext cx="4733925" cy="545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 rtl="1">
              <a:lnSpc>
                <a:spcPts val="2160"/>
              </a:lnSpc>
            </a:pPr>
            <a:r>
              <a:rPr lang="ar-EG" sz="1350" b="1" i="0" u="none" dirty="0">
                <a:solidFill>
                  <a:srgbClr val="334155"/>
                </a:solidFill>
                <a:latin typeface="Tajawal"/>
              </a:rPr>
              <a:t>2</a:t>
            </a:r>
            <a:r>
              <a:rPr lang="ar-EG" sz="135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sz="1350" b="1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الفئات</a:t>
            </a:r>
            <a:r>
              <a:rPr sz="135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1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خاصة</a:t>
            </a:r>
            <a:r>
              <a:rPr lang="ar-EG" sz="135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للتعامل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الخبراء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القادة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الفئات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النائية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وصعبي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القراءة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والكتابة</a:t>
            </a:r>
            <a:r>
              <a:rPr sz="1350" b="0" i="0" u="none" dirty="0">
                <a:solidFill>
                  <a:srgbClr val="334155"/>
                </a:solidFill>
                <a:latin typeface="Tajawal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6300" y="4512915"/>
            <a:ext cx="4733925" cy="539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 rtl="1">
              <a:lnSpc>
                <a:spcPts val="2160"/>
              </a:lnSpc>
            </a:pPr>
            <a:r>
              <a:rPr lang="ar-EG" sz="135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sz="1350" b="1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تفسير</a:t>
            </a:r>
            <a:r>
              <a:rPr sz="135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1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الظواهر</a:t>
            </a:r>
            <a:r>
              <a:rPr sz="135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1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المفاجئة</a:t>
            </a:r>
            <a:r>
              <a:rPr lang="ar-EG" sz="1350" b="1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لفهم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الأسباب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التي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تظهر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بوضوح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الاستبيانات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الرقمية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77612" y="2668428"/>
            <a:ext cx="209550" cy="2286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8085" y="2665016"/>
            <a:ext cx="228600" cy="228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6671" y="485775"/>
            <a:ext cx="11431428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مفهوم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المقابلة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وأهميتها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البحثية</a:t>
            </a:r>
            <a:endParaRPr sz="27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563350" y="485775"/>
            <a:ext cx="47625" cy="647700"/>
          </a:xfrm>
          <a:prstGeom prst="rect">
            <a:avLst/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6075D87-30B5-5FD5-B592-D98138F019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8901" y="13196"/>
            <a:ext cx="1297008" cy="62130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3124" y="2294632"/>
            <a:ext cx="3517850" cy="320218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149" y="2294632"/>
            <a:ext cx="3517850" cy="320218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173" y="2294632"/>
            <a:ext cx="3517850" cy="320218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4624" y="2570857"/>
            <a:ext cx="666750" cy="6667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96575" y="2570857"/>
            <a:ext cx="666750" cy="666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189647" y="3380482"/>
            <a:ext cx="3173677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800" b="1" i="0" u="none" dirty="0" err="1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المقابلة</a:t>
            </a:r>
            <a:r>
              <a:rPr sz="1800" b="1" i="0" u="none" dirty="0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المهيكلة</a:t>
            </a:r>
            <a:endParaRPr sz="1800" b="1" i="0" u="none" dirty="0">
              <a:solidFill>
                <a:srgbClr val="0088A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40774" y="3923407"/>
            <a:ext cx="30225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 rtl="1">
              <a:lnSpc>
                <a:spcPts val="2160"/>
              </a:lnSpc>
            </a:pPr>
            <a:r>
              <a:rPr lang="ar-EG" sz="1350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تعتمد على أسئلة محددة ومسبقة ومغلقة غالبًا بنفس الترتيب لجميع المبحوثين.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40774" y="4586287"/>
            <a:ext cx="30225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 rtl="1">
              <a:lnSpc>
                <a:spcPts val="2160"/>
              </a:lnSpc>
            </a:pPr>
            <a:r>
              <a:rPr lang="ar-EG" sz="1350" b="1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الميزة: </a:t>
            </a:r>
            <a:r>
              <a:rPr lang="ar-EG" sz="1350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سهولة التجميع والمقارنة الإحصائية والحد من تحيز الباحث.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0599" y="2570857"/>
            <a:ext cx="666750" cy="6667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433671" y="3380482"/>
            <a:ext cx="3173677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800" b="1" i="0" u="none" dirty="0" err="1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المقابلة</a:t>
            </a:r>
            <a:r>
              <a:rPr sz="1800" b="1" i="0" u="none" dirty="0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شبه</a:t>
            </a:r>
            <a:r>
              <a:rPr sz="1800" b="1" i="0" u="none" dirty="0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المهيكلة</a:t>
            </a:r>
            <a:endParaRPr sz="1800" b="1" i="0" u="none" dirty="0">
              <a:solidFill>
                <a:srgbClr val="0088A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84799" y="3923407"/>
            <a:ext cx="30225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 rtl="1">
              <a:lnSpc>
                <a:spcPts val="2160"/>
              </a:lnSpc>
            </a:pPr>
            <a:r>
              <a:rPr lang="ar-EG" sz="1350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تعتمد على دليل مقابلة مرن يحتوي على محاور أساسية مع حرية التفرع والتعمق.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4799" y="4586287"/>
            <a:ext cx="30225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 rtl="1">
              <a:lnSpc>
                <a:spcPts val="2160"/>
              </a:lnSpc>
            </a:pPr>
            <a:r>
              <a:rPr lang="ar-EG" sz="1350" b="1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الميزة: </a:t>
            </a:r>
            <a:r>
              <a:rPr lang="ar-EG" sz="1350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تجمع بين هيكلية البيانات وحرية استكشاف تفاصيل جديدة.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7696" y="3380482"/>
            <a:ext cx="3173677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800" b="1" i="0" u="none" dirty="0" err="1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المقابلة</a:t>
            </a:r>
            <a:r>
              <a:rPr sz="1800" b="1" i="0" u="none" dirty="0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غير</a:t>
            </a:r>
            <a:r>
              <a:rPr sz="1800" b="1" i="0" u="none" dirty="0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المهيكلة</a:t>
            </a:r>
            <a:endParaRPr sz="1800" b="1" i="0" u="none" dirty="0">
              <a:solidFill>
                <a:srgbClr val="0088A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8823" y="3923407"/>
            <a:ext cx="30225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lang="ar-EG" sz="1350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محادثة حرة وعميقة دون التزام بأسئلة محددة مسبقاً حول موضوع محدد.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8823" y="4586287"/>
            <a:ext cx="30225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lang="ar-EG" sz="1350" b="1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الميزة: </a:t>
            </a:r>
            <a:r>
              <a:rPr lang="ar-EG" sz="1350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توفر بيانات غنية وقيمة جداً في الدراسات الاستكشافية </a:t>
            </a:r>
            <a:r>
              <a:rPr lang="ar-EG" sz="1350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والأنثروبولوجية</a:t>
            </a:r>
            <a:r>
              <a:rPr lang="ar-EG" sz="1350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48975" y="2723257"/>
            <a:ext cx="361950" cy="36195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2999" y="2723257"/>
            <a:ext cx="361950" cy="36195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89399" y="2661344"/>
            <a:ext cx="457200" cy="36195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6671" y="485775"/>
            <a:ext cx="11431428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أنواع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المقابلات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البحث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العلمي</a:t>
            </a:r>
            <a:endParaRPr sz="27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563350" y="485775"/>
            <a:ext cx="47625" cy="647700"/>
          </a:xfrm>
          <a:prstGeom prst="rect">
            <a:avLst/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9A210A1-F98D-B027-D9DB-83F3E845CF0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67479" y="60821"/>
            <a:ext cx="1297008" cy="6213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" y="1785342"/>
            <a:ext cx="5324475" cy="3619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" y="1785342"/>
            <a:ext cx="5324475" cy="36195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286500" y="1785342"/>
            <a:ext cx="5324475" cy="902791"/>
          </a:xfrm>
          <a:prstGeom prst="roundRect">
            <a:avLst>
              <a:gd name="adj" fmla="val 844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6858000" y="1937742"/>
            <a:ext cx="4562475" cy="5709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 rtl="1">
              <a:lnSpc>
                <a:spcPts val="2279"/>
              </a:lnSpc>
            </a:pPr>
            <a:r>
              <a:rPr lang="ar-EG" sz="1425" b="1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التخطيط والصياغة: </a:t>
            </a:r>
            <a:r>
              <a:rPr lang="ar-EG" sz="1425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تحديد الأهداف وبناء أسئلة المقابلة بلغة واضحة ومناسبة للمبحوث.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86500" y="2678608"/>
            <a:ext cx="53244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286500" y="1785342"/>
            <a:ext cx="53244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86500" y="1785342"/>
            <a:ext cx="9525" cy="902791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1563350" y="1785342"/>
            <a:ext cx="47625" cy="902791"/>
          </a:xfrm>
          <a:prstGeom prst="rect">
            <a:avLst/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286500" y="2840533"/>
            <a:ext cx="5324475" cy="902791"/>
          </a:xfrm>
          <a:prstGeom prst="roundRect">
            <a:avLst>
              <a:gd name="adj" fmla="val 844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858000" y="2992933"/>
            <a:ext cx="4562475" cy="5643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 rtl="1">
              <a:lnSpc>
                <a:spcPts val="2279"/>
              </a:lnSpc>
            </a:pPr>
            <a:r>
              <a:rPr lang="ar-EG" sz="1425" b="1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المقابلة الاستكشافية</a:t>
            </a:r>
            <a:r>
              <a:rPr lang="en-US" sz="1425" b="1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Pilot Test) </a:t>
            </a:r>
            <a:r>
              <a:rPr lang="ar-EG" sz="1425" b="1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): </a:t>
            </a:r>
            <a:r>
              <a:rPr lang="ar-EG" sz="1425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تجربة دليل المقابلة على عينة مصغرة للتأكد من وضوح الأسئلة.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86500" y="3733800"/>
            <a:ext cx="53244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86500" y="2840533"/>
            <a:ext cx="53244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286500" y="2840533"/>
            <a:ext cx="9525" cy="902791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11563350" y="2840533"/>
            <a:ext cx="47625" cy="902791"/>
          </a:xfrm>
          <a:prstGeom prst="rect">
            <a:avLst/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286500" y="3895725"/>
            <a:ext cx="5324475" cy="902791"/>
          </a:xfrm>
          <a:prstGeom prst="roundRect">
            <a:avLst>
              <a:gd name="adj" fmla="val 844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858000" y="4048125"/>
            <a:ext cx="4562475" cy="5709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 rtl="1">
              <a:lnSpc>
                <a:spcPts val="2279"/>
              </a:lnSpc>
            </a:pPr>
            <a:r>
              <a:rPr lang="ar-EG" sz="1425" b="1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التنفيذ والتسجيل: </a:t>
            </a:r>
            <a:r>
              <a:rPr lang="ar-EG" sz="1425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تهيئة البيئة المناسبة، وتدشين الأجواء، وتسجيل المقابلة (بعد أخذ الموافقة).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86500" y="4788991"/>
            <a:ext cx="53244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286500" y="3895725"/>
            <a:ext cx="53244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286500" y="3895725"/>
            <a:ext cx="9525" cy="902791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11563350" y="3895725"/>
            <a:ext cx="47625" cy="902791"/>
          </a:xfrm>
          <a:prstGeom prst="rect">
            <a:avLst/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86500" y="4950916"/>
            <a:ext cx="5324475" cy="902791"/>
          </a:xfrm>
          <a:prstGeom prst="roundRect">
            <a:avLst>
              <a:gd name="adj" fmla="val 844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858000" y="5103316"/>
            <a:ext cx="4562475" cy="5709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 rtl="1">
              <a:lnSpc>
                <a:spcPts val="2279"/>
              </a:lnSpc>
            </a:pPr>
            <a:r>
              <a:rPr lang="ar-EG" sz="1425" b="1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التفريغ والتحليل: </a:t>
            </a:r>
            <a:r>
              <a:rPr lang="ar-EG" sz="1425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تحويل التسجيلات إلى نصوص مكتوبة والبدء بالترميز الكيفي وتصنيف المحاور.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286500" y="5844182"/>
            <a:ext cx="53244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286500" y="4950916"/>
            <a:ext cx="53244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6286500" y="4950916"/>
            <a:ext cx="9525" cy="902791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11563350" y="4950916"/>
            <a:ext cx="47625" cy="902791"/>
          </a:xfrm>
          <a:prstGeom prst="rect">
            <a:avLst/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1487150" y="1747242"/>
            <a:ext cx="6667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00B4D8"/>
                </a:solidFill>
                <a:latin typeface="Tajawal"/>
              </a:rPr>
              <a:t>•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286500" y="2678608"/>
            <a:ext cx="53244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1487150" y="2802433"/>
            <a:ext cx="6667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00B4D8"/>
                </a:solidFill>
                <a:latin typeface="Tajawal"/>
              </a:rPr>
              <a:t>•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286500" y="3733800"/>
            <a:ext cx="53244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1487150" y="3857625"/>
            <a:ext cx="6667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00B4D8"/>
                </a:solidFill>
                <a:latin typeface="Tajawal"/>
              </a:rPr>
              <a:t>•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86500" y="4788991"/>
            <a:ext cx="53244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1487150" y="4912816"/>
            <a:ext cx="6667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00B4D8"/>
                </a:solidFill>
                <a:latin typeface="Tajawal"/>
              </a:rPr>
              <a:t>•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286500" y="5844182"/>
            <a:ext cx="53244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6525" y="1980604"/>
            <a:ext cx="104775" cy="219075"/>
          </a:xfrm>
          <a:prstGeom prst="rect">
            <a:avLst/>
          </a:prstGeom>
        </p:spPr>
      </p:pic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6525" y="3035796"/>
            <a:ext cx="133350" cy="219075"/>
          </a:xfrm>
          <a:prstGeom prst="rect">
            <a:avLst/>
          </a:prstGeom>
        </p:spPr>
      </p:pic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6525" y="4090987"/>
            <a:ext cx="133350" cy="219075"/>
          </a:xfrm>
          <a:prstGeom prst="rect">
            <a:avLst/>
          </a:prstGeom>
        </p:spPr>
      </p:pic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6525" y="5146178"/>
            <a:ext cx="161925" cy="219075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36671" y="485775"/>
            <a:ext cx="11431428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خطوات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إعداد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وتنفيذ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المقابلة</a:t>
            </a:r>
            <a:endParaRPr sz="27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1563350" y="485775"/>
            <a:ext cx="47625" cy="647700"/>
          </a:xfrm>
          <a:prstGeom prst="rect">
            <a:avLst/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A61DAF34-4847-B490-7878-F2B1B75423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7479" y="0"/>
            <a:ext cx="1297008" cy="62130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988939"/>
            <a:ext cx="5324475" cy="381357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" y="1988939"/>
            <a:ext cx="5324475" cy="38135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45078" y="2312789"/>
            <a:ext cx="4970621" cy="276999"/>
          </a:xfrm>
          <a:prstGeom prst="rect">
            <a:avLst/>
          </a:prstGeom>
          <a:noFill/>
        </p:spPr>
        <p:txBody>
          <a:bodyPr wrap="square" lIns="304800" tIns="0" rIns="0" bIns="0" anchor="t">
            <a:spAutoFit/>
          </a:bodyPr>
          <a:lstStyle/>
          <a:p>
            <a:pPr algn="r"/>
            <a:r>
              <a:rPr sz="1800" b="1" i="0" u="none" dirty="0" err="1">
                <a:solidFill>
                  <a:srgbClr val="0596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إيجابيات</a:t>
            </a:r>
            <a:r>
              <a:rPr sz="1800" b="1" i="0" u="none" dirty="0">
                <a:solidFill>
                  <a:srgbClr val="0596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0596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والمزايا</a:t>
            </a:r>
            <a:endParaRPr sz="1800" b="1" i="0" u="none" dirty="0">
              <a:solidFill>
                <a:srgbClr val="05966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9603" y="2312789"/>
            <a:ext cx="4970621" cy="276999"/>
          </a:xfrm>
          <a:prstGeom prst="rect">
            <a:avLst/>
          </a:prstGeom>
          <a:noFill/>
        </p:spPr>
        <p:txBody>
          <a:bodyPr wrap="square" lIns="304800" tIns="0" rIns="0" bIns="0" anchor="t">
            <a:spAutoFit/>
          </a:bodyPr>
          <a:lstStyle/>
          <a:p>
            <a:pPr algn="r"/>
            <a:r>
              <a:rPr sz="1800" b="1" i="0" u="none" dirty="0" err="1">
                <a:solidFill>
                  <a:srgbClr val="DC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التحديات</a:t>
            </a:r>
            <a:r>
              <a:rPr sz="1800" b="1" i="0" u="none" dirty="0">
                <a:solidFill>
                  <a:srgbClr val="DC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DC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والقيود</a:t>
            </a:r>
            <a:endParaRPr sz="1800" b="1" i="0" u="none" dirty="0">
              <a:solidFill>
                <a:srgbClr val="DC262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49037" y="2315238"/>
            <a:ext cx="228600" cy="228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1775" y="2855714"/>
            <a:ext cx="4495800" cy="539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1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العمق</a:t>
            </a:r>
            <a:r>
              <a:rPr sz="135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1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والإنتاجية</a:t>
            </a:r>
            <a:r>
              <a:rPr lang="ar-EG" sz="1350" b="1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توفر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بيانات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غنية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ودقيقة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يمكن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الحصول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عليها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بالأدوات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الكمية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1775" y="3518594"/>
            <a:ext cx="4495800" cy="2635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1" i="0" u="none" dirty="0" err="1">
                <a:solidFill>
                  <a:srgbClr val="334155"/>
                </a:solidFill>
                <a:latin typeface="+mj-lt"/>
              </a:rPr>
              <a:t>المرونة</a:t>
            </a:r>
            <a:r>
              <a:rPr sz="1350" b="1" i="0" u="none" dirty="0">
                <a:solidFill>
                  <a:srgbClr val="334155"/>
                </a:solidFill>
                <a:latin typeface="+mj-lt"/>
              </a:rPr>
              <a:t> </a:t>
            </a:r>
            <a:r>
              <a:rPr sz="1350" b="1" i="0" u="none" dirty="0" err="1">
                <a:solidFill>
                  <a:srgbClr val="334155"/>
                </a:solidFill>
                <a:latin typeface="+mj-lt"/>
              </a:rPr>
              <a:t>الشديدة</a:t>
            </a:r>
            <a:r>
              <a:rPr lang="ar-EG" sz="1350" b="1" i="0" u="none" dirty="0">
                <a:solidFill>
                  <a:srgbClr val="334155"/>
                </a:solidFill>
                <a:latin typeface="+mj-lt"/>
              </a:rPr>
              <a:t>: </a:t>
            </a:r>
            <a:r>
              <a:rPr sz="1350" b="0" i="0" u="none" dirty="0" err="1">
                <a:solidFill>
                  <a:srgbClr val="334155"/>
                </a:solidFill>
                <a:latin typeface="+mj-lt"/>
              </a:rPr>
              <a:t>إمكانية</a:t>
            </a:r>
            <a:r>
              <a:rPr sz="1350" b="0" i="0" u="none" dirty="0">
                <a:solidFill>
                  <a:srgbClr val="334155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+mj-lt"/>
              </a:rPr>
              <a:t>إعادة</a:t>
            </a:r>
            <a:r>
              <a:rPr sz="1350" b="0" i="0" u="none" dirty="0">
                <a:solidFill>
                  <a:srgbClr val="334155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+mj-lt"/>
              </a:rPr>
              <a:t>صياغة</a:t>
            </a:r>
            <a:r>
              <a:rPr sz="1350" b="0" i="0" u="none" dirty="0">
                <a:solidFill>
                  <a:srgbClr val="334155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+mj-lt"/>
              </a:rPr>
              <a:t>السؤال</a:t>
            </a:r>
            <a:r>
              <a:rPr sz="1350" b="0" i="0" u="none" dirty="0">
                <a:solidFill>
                  <a:srgbClr val="334155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+mj-lt"/>
              </a:rPr>
              <a:t>وتوضيح</a:t>
            </a:r>
            <a:r>
              <a:rPr sz="1350" b="0" i="0" u="none" dirty="0">
                <a:solidFill>
                  <a:srgbClr val="334155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+mj-lt"/>
              </a:rPr>
              <a:t>الغموض</a:t>
            </a:r>
            <a:r>
              <a:rPr sz="1350" b="0" i="0" u="none" dirty="0">
                <a:solidFill>
                  <a:srgbClr val="334155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+mj-lt"/>
              </a:rPr>
              <a:t>أثناء</a:t>
            </a:r>
            <a:r>
              <a:rPr sz="1350" b="0" i="0" u="none" dirty="0">
                <a:solidFill>
                  <a:srgbClr val="334155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+mj-lt"/>
              </a:rPr>
              <a:t>الجلسة</a:t>
            </a:r>
            <a:r>
              <a:rPr sz="1350" b="0" i="0" u="none" dirty="0">
                <a:solidFill>
                  <a:srgbClr val="334155"/>
                </a:solidFill>
                <a:latin typeface="+mj-lt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1775" y="4181475"/>
            <a:ext cx="4495800" cy="539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1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ملاحظة</a:t>
            </a:r>
            <a:r>
              <a:rPr sz="135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1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لغة</a:t>
            </a:r>
            <a:r>
              <a:rPr sz="135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1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الجسد</a:t>
            </a:r>
            <a:r>
              <a:rPr lang="ar-EG" sz="135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رصد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انفعالات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المبحوث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ونبرة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صوته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كبيانات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داعمة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للتحليل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1775" y="4844355"/>
            <a:ext cx="4495800" cy="2635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1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نسبة</a:t>
            </a:r>
            <a:r>
              <a:rPr sz="135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1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استجابة</a:t>
            </a:r>
            <a:r>
              <a:rPr sz="135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1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عالية</a:t>
            </a:r>
            <a:r>
              <a:rPr lang="ar-EG" sz="135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بالاستبيانات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التي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قد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تُهمل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قبل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المشاركين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1154" y="2296166"/>
            <a:ext cx="228600" cy="2286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76300" y="2855714"/>
            <a:ext cx="4495800" cy="2635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1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التكلفة</a:t>
            </a:r>
            <a:r>
              <a:rPr sz="135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1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والوقت</a:t>
            </a:r>
            <a:r>
              <a:rPr lang="ar-EG" sz="1350" b="1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تتطلب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وقتاً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طويلاً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للإجراء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والتفريغ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والتشفير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والتحليل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6300" y="3518594"/>
            <a:ext cx="4495800" cy="2635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1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تحيز</a:t>
            </a:r>
            <a:r>
              <a:rPr sz="135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1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الباحث</a:t>
            </a:r>
            <a:r>
              <a:rPr lang="ar-EG" sz="135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احتمال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إظهار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الباحث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لتوجيهات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توحي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للمبحوث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بإجابة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معينة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6300" y="4181475"/>
            <a:ext cx="4495800" cy="2635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1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صعوبة</a:t>
            </a:r>
            <a:r>
              <a:rPr sz="135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1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التعميم</a:t>
            </a:r>
            <a:r>
              <a:rPr lang="ar-EG" sz="135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تجرى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غالبًا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عينات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صغيرة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مما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يقلل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إمكانية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تعميم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النتائج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6300" y="4844355"/>
            <a:ext cx="4495800" cy="2635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1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الاعتبارات</a:t>
            </a:r>
            <a:r>
              <a:rPr sz="135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1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الأمنية</a:t>
            </a:r>
            <a:r>
              <a:rPr sz="1350" b="1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1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والسرية</a:t>
            </a:r>
            <a:r>
              <a:rPr lang="ar-EG" sz="1350" b="1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تحفظ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المبحوثين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الخوض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القضايا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الحساسة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49025" y="2817614"/>
            <a:ext cx="6667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00B4D8"/>
                </a:solidFill>
                <a:latin typeface="Tajawal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49025" y="3480494"/>
            <a:ext cx="6667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00B4D8"/>
                </a:solidFill>
                <a:latin typeface="Tajawal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9025" y="4143375"/>
            <a:ext cx="6667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00B4D8"/>
                </a:solidFill>
                <a:latin typeface="Tajawal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249025" y="4806255"/>
            <a:ext cx="6667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00B4D8"/>
                </a:solidFill>
                <a:latin typeface="Tajawal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43550" y="2817614"/>
            <a:ext cx="6667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00B4D8"/>
                </a:solidFill>
                <a:latin typeface="Tajawal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43550" y="3480494"/>
            <a:ext cx="6667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00B4D8"/>
                </a:solidFill>
                <a:latin typeface="Tajawal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43550" y="4143375"/>
            <a:ext cx="6667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00B4D8"/>
                </a:solidFill>
                <a:latin typeface="Tajawal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43550" y="4806255"/>
            <a:ext cx="6667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00B4D8"/>
                </a:solidFill>
                <a:latin typeface="Tajawal"/>
              </a:rPr>
              <a:t>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671" y="485775"/>
            <a:ext cx="11431428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مزايا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وتحديات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المقابلة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البحثية</a:t>
            </a:r>
            <a:endParaRPr sz="27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563350" y="485775"/>
            <a:ext cx="47625" cy="647700"/>
          </a:xfrm>
          <a:prstGeom prst="rect">
            <a:avLst/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6E7E7CC-4FC6-7554-271F-E4D0ACF5AA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8901" y="46388"/>
            <a:ext cx="1297008" cy="6213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955" y="2174581"/>
            <a:ext cx="5324475" cy="27107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52385" y="2761475"/>
            <a:ext cx="5590698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sz="1800" b="1" i="0" u="none" dirty="0" err="1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القيمة</a:t>
            </a:r>
            <a:r>
              <a:rPr sz="1800" b="1" i="0" u="none" dirty="0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المضافة</a:t>
            </a:r>
            <a:r>
              <a:rPr sz="1800" b="1" i="0" u="none" dirty="0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للمقابلة</a:t>
            </a:r>
            <a:r>
              <a:rPr sz="1800" b="1" i="0" u="none" dirty="0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البحثية</a:t>
            </a:r>
            <a:endParaRPr sz="1800" b="1" i="0" u="none" dirty="0">
              <a:solidFill>
                <a:srgbClr val="0088A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18608" y="3234780"/>
            <a:ext cx="532447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lang="ar-EG" sz="1350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تتيح المقابلة البحثية فهم الظاهرة من منظور المشاركين أنفسهم </a:t>
            </a:r>
            <a:r>
              <a:rPr lang="en-US" sz="1350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(Participant Perspective)، </a:t>
            </a:r>
            <a:r>
              <a:rPr lang="ar-EG" sz="1350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وليس من خلال الافتراضات المسبقة للباحث.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18608" y="3965693"/>
            <a:ext cx="5324475" cy="5455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lang="ar-EG" sz="1350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 خلال دمج المقابلة مع أدوات أخرى كالملاحظة والاستبيان (طريقة </a:t>
            </a:r>
            <a:r>
              <a:rPr lang="ar-EG" sz="1350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المثلوثات</a:t>
            </a:r>
            <a:r>
              <a:rPr lang="ar-EG" sz="1350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1350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Triangulation)، </a:t>
            </a:r>
            <a:r>
              <a:rPr lang="ar-EG" sz="1350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يصل الباحث إلى أعلى مستويات الصدق والثبات في نتائج البحث العلمي.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9360" y="2585779"/>
            <a:ext cx="4562475" cy="1047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8250"/>
              </a:lnSpc>
            </a:pPr>
            <a:r>
              <a:rPr sz="8250" b="0" i="0" u="none" dirty="0">
                <a:solidFill>
                  <a:srgbClr val="00B4D8"/>
                </a:solidFill>
                <a:latin typeface="Cairo ExtraBold"/>
              </a:rPr>
              <a:t>85%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954" y="3592427"/>
            <a:ext cx="4562475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 dirty="0" err="1">
                <a:solidFill>
                  <a:srgbClr val="F1B21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</a:t>
            </a:r>
            <a:r>
              <a:rPr sz="1650" b="1" i="0" u="none" dirty="0">
                <a:solidFill>
                  <a:srgbClr val="F1B21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1" i="0" u="none" dirty="0" err="1">
                <a:solidFill>
                  <a:srgbClr val="F1B21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الدراسات</a:t>
            </a:r>
            <a:r>
              <a:rPr sz="1650" b="1" i="0" u="none" dirty="0">
                <a:solidFill>
                  <a:srgbClr val="F1B21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1" i="0" u="none" dirty="0" err="1">
                <a:solidFill>
                  <a:srgbClr val="F1B21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النوعية</a:t>
            </a:r>
            <a:r>
              <a:rPr sz="1650" b="1" i="0" u="none" dirty="0">
                <a:solidFill>
                  <a:srgbClr val="F1B21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1" i="0" u="none" dirty="0" err="1">
                <a:solidFill>
                  <a:srgbClr val="F1B21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الاعتمادية</a:t>
            </a:r>
            <a:endParaRPr sz="1650" b="1" i="0" u="none" dirty="0">
              <a:solidFill>
                <a:srgbClr val="F1B21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7216" y="3873847"/>
            <a:ext cx="4562475" cy="2233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sz="1200" b="0" i="0" u="none" dirty="0" err="1">
                <a:solidFill>
                  <a:srgbClr val="CBD5E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تستخدم</a:t>
            </a:r>
            <a:r>
              <a:rPr sz="1200" b="0" i="0" u="none" dirty="0">
                <a:solidFill>
                  <a:srgbClr val="CBD5E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b="0" i="0" u="none" dirty="0" err="1">
                <a:solidFill>
                  <a:srgbClr val="CBD5E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المقابلات</a:t>
            </a:r>
            <a:r>
              <a:rPr sz="1200" b="0" i="0" u="none" dirty="0">
                <a:solidFill>
                  <a:srgbClr val="CBD5E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b="0" i="0" u="none" dirty="0" err="1">
                <a:solidFill>
                  <a:srgbClr val="CBD5E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شبه</a:t>
            </a:r>
            <a:r>
              <a:rPr sz="1200" b="0" i="0" u="none" dirty="0">
                <a:solidFill>
                  <a:srgbClr val="CBD5E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b="0" i="0" u="none" dirty="0" err="1">
                <a:solidFill>
                  <a:srgbClr val="CBD5E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المهيكلة</a:t>
            </a:r>
            <a:r>
              <a:rPr sz="1200" b="0" i="0" u="none" dirty="0">
                <a:solidFill>
                  <a:srgbClr val="CBD5E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b="0" i="0" u="none" dirty="0" err="1">
                <a:solidFill>
                  <a:srgbClr val="CBD5E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كأداة</a:t>
            </a:r>
            <a:r>
              <a:rPr sz="1200" b="0" i="0" u="none" dirty="0">
                <a:solidFill>
                  <a:srgbClr val="CBD5E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b="0" i="0" u="none" dirty="0" err="1">
                <a:solidFill>
                  <a:srgbClr val="CBD5E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رئيسية</a:t>
            </a:r>
            <a:r>
              <a:rPr sz="1200" b="0" i="0" u="none" dirty="0">
                <a:solidFill>
                  <a:srgbClr val="CBD5E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b="0" i="0" u="none" dirty="0" err="1">
                <a:solidFill>
                  <a:srgbClr val="CBD5E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لجمع</a:t>
            </a:r>
            <a:r>
              <a:rPr sz="1200" b="0" i="0" u="none" dirty="0">
                <a:solidFill>
                  <a:srgbClr val="CBD5E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b="0" i="0" u="none" dirty="0" err="1">
                <a:solidFill>
                  <a:srgbClr val="CBD5E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البيانات</a:t>
            </a:r>
            <a:r>
              <a:rPr sz="1200" b="0" i="0" u="none" dirty="0">
                <a:solidFill>
                  <a:srgbClr val="CBD5E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200" b="0" i="0" u="none" dirty="0" err="1">
                <a:solidFill>
                  <a:srgbClr val="CBD5E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الكيفية</a:t>
            </a:r>
            <a:endParaRPr sz="1200" b="0" i="0" u="none" dirty="0">
              <a:solidFill>
                <a:srgbClr val="CBD5E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671" y="485775"/>
            <a:ext cx="11431428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أثر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المقابلة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البحوث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النوعية</a:t>
            </a:r>
            <a:endParaRPr sz="27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1563350" y="485775"/>
            <a:ext cx="47625" cy="647700"/>
          </a:xfrm>
          <a:prstGeom prst="rect">
            <a:avLst/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0D89EDC-8864-AE6B-D1AF-F5334DEE00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144" y="46388"/>
            <a:ext cx="1297008" cy="62130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1" y="-65377"/>
            <a:ext cx="12192000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4097"/>
              </p:ext>
            </p:extLst>
          </p:nvPr>
        </p:nvGraphicFramePr>
        <p:xfrm>
          <a:off x="997526" y="2416522"/>
          <a:ext cx="9678391" cy="295825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410692">
                  <a:extLst>
                    <a:ext uri="{9D8B030D-6E8A-4147-A177-3AD203B41FA5}">
                      <a16:colId xmlns:a16="http://schemas.microsoft.com/office/drawing/2014/main" val="1255033030"/>
                    </a:ext>
                  </a:extLst>
                </a:gridCol>
                <a:gridCol w="2315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31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988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1651">
                <a:tc>
                  <a:txBody>
                    <a:bodyPr/>
                    <a:lstStyle/>
                    <a:p>
                      <a:pPr algn="ctr" rtl="1"/>
                      <a:r>
                        <a:rPr sz="1425" b="1" u="none" dirty="0" err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الملاحظة</a:t>
                      </a:r>
                      <a:r>
                        <a:rPr sz="1425" b="1" u="none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(Observation)</a:t>
                      </a:r>
                      <a:endParaRPr sz="1425" b="1" i="0" u="none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425" b="1" u="none" dirty="0" err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الاستبيان</a:t>
                      </a:r>
                      <a:r>
                        <a:rPr sz="1425" b="1" u="none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(Questionnaire)</a:t>
                      </a:r>
                      <a:endParaRPr sz="1425" b="1" i="0" u="none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425" b="1" u="none" dirty="0" err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المقابلة</a:t>
                      </a:r>
                      <a:r>
                        <a:rPr sz="1425" b="1" u="none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(Interview)</a:t>
                      </a:r>
                      <a:endParaRPr sz="1425" b="1" i="0" u="none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425" b="1" u="none" dirty="0" err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وجه</a:t>
                      </a:r>
                      <a:r>
                        <a:rPr sz="1425" b="1" u="none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425" b="1" u="none" dirty="0" err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المقارنة</a:t>
                      </a:r>
                      <a:endParaRPr sz="1425" b="1" i="0" u="none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1651">
                <a:tc>
                  <a:txBody>
                    <a:bodyPr/>
                    <a:lstStyle/>
                    <a:p>
                      <a:pPr algn="ctr" rtl="1"/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سلوكية</a:t>
                      </a:r>
                      <a:r>
                        <a:rPr sz="1350" b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/ </a:t>
                      </a:r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وصفية</a:t>
                      </a:r>
                      <a:r>
                        <a:rPr sz="1350" b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مباشرة</a:t>
                      </a:r>
                      <a:endParaRPr sz="135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كمية</a:t>
                      </a:r>
                      <a:r>
                        <a:rPr sz="1350" b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/ </a:t>
                      </a:r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رقمية</a:t>
                      </a:r>
                      <a:r>
                        <a:rPr sz="1350" b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أو</a:t>
                      </a:r>
                      <a:r>
                        <a:rPr sz="1350" b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مغلقة</a:t>
                      </a:r>
                      <a:endParaRPr sz="135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كيفية</a:t>
                      </a:r>
                      <a:r>
                        <a:rPr sz="1350" b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/ </a:t>
                      </a:r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نوعية</a:t>
                      </a:r>
                      <a:r>
                        <a:rPr sz="1350" b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عميقة</a:t>
                      </a:r>
                      <a:endParaRPr sz="135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1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طبيعة</a:t>
                      </a:r>
                      <a:r>
                        <a:rPr sz="1350" b="1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1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البيانات</a:t>
                      </a:r>
                      <a:endParaRPr sz="1350" b="1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1651">
                <a:tc>
                  <a:txBody>
                    <a:bodyPr/>
                    <a:lstStyle/>
                    <a:p>
                      <a:pPr algn="ctr" rtl="1"/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متوسط</a:t>
                      </a:r>
                      <a:r>
                        <a:rPr sz="1350" b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إلى</a:t>
                      </a:r>
                      <a:r>
                        <a:rPr sz="1350" b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عالي</a:t>
                      </a:r>
                      <a:endParaRPr sz="135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محدود</a:t>
                      </a:r>
                      <a:r>
                        <a:rPr sz="1350" b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ومقيد</a:t>
                      </a:r>
                      <a:endParaRPr sz="135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عالي</a:t>
                      </a:r>
                      <a:r>
                        <a:rPr sz="1350" b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جداً</a:t>
                      </a:r>
                      <a:endParaRPr sz="135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1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مستوى</a:t>
                      </a:r>
                      <a:r>
                        <a:rPr sz="1350" b="1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1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المرونة</a:t>
                      </a:r>
                      <a:endParaRPr sz="1350" b="1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1651">
                <a:tc>
                  <a:txBody>
                    <a:bodyPr/>
                    <a:lstStyle/>
                    <a:p>
                      <a:pPr algn="ctr" rtl="1"/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يتطلب</a:t>
                      </a:r>
                      <a:r>
                        <a:rPr sz="1350" b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فترة</a:t>
                      </a:r>
                      <a:r>
                        <a:rPr sz="1350" b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تتبع</a:t>
                      </a:r>
                      <a:r>
                        <a:rPr sz="1350" b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طويلة</a:t>
                      </a:r>
                      <a:endParaRPr sz="135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سريع</a:t>
                      </a:r>
                      <a:r>
                        <a:rPr sz="1350" b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وسهل</a:t>
                      </a:r>
                      <a:r>
                        <a:rPr sz="1350" b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التوزيع</a:t>
                      </a:r>
                      <a:endParaRPr sz="135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يتطلب</a:t>
                      </a:r>
                      <a:r>
                        <a:rPr sz="1350" b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وقتاً</a:t>
                      </a:r>
                      <a:r>
                        <a:rPr sz="1350" b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وجهداً</a:t>
                      </a:r>
                      <a:r>
                        <a:rPr sz="1350" b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كبيراً</a:t>
                      </a:r>
                      <a:endParaRPr sz="135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1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الوقت</a:t>
                      </a:r>
                      <a:r>
                        <a:rPr sz="1350" b="1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1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والجهد</a:t>
                      </a:r>
                      <a:endParaRPr sz="1350" b="1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1652">
                <a:tc>
                  <a:txBody>
                    <a:bodyPr/>
                    <a:lstStyle/>
                    <a:p>
                      <a:pPr algn="ctr" rtl="1"/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تعتمد</a:t>
                      </a:r>
                      <a:r>
                        <a:rPr sz="1350" b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على</a:t>
                      </a:r>
                      <a:r>
                        <a:rPr sz="1350" b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البيئة</a:t>
                      </a:r>
                      <a:r>
                        <a:rPr sz="1350" b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الملاحظة</a:t>
                      </a:r>
                      <a:endParaRPr sz="135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منخفضة</a:t>
                      </a:r>
                      <a:r>
                        <a:rPr sz="1350" b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إلى</a:t>
                      </a:r>
                      <a:r>
                        <a:rPr sz="1350" b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متوسطة</a:t>
                      </a:r>
                      <a:endParaRPr sz="135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مرتفعة</a:t>
                      </a:r>
                      <a:r>
                        <a:rPr sz="1350" b="0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غالباً</a:t>
                      </a:r>
                      <a:endParaRPr sz="1350" b="0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1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نسبة</a:t>
                      </a:r>
                      <a:r>
                        <a:rPr sz="1350" b="1" u="none" dirty="0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1" u="none" dirty="0" err="1">
                          <a:solidFill>
                            <a:srgbClr val="334155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الاستجابة</a:t>
                      </a:r>
                      <a:endParaRPr sz="1350" b="1" i="0" u="none" dirty="0">
                        <a:solidFill>
                          <a:srgbClr val="33415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9479905" y="3006030"/>
            <a:ext cx="213106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819304" y="3006030"/>
            <a:ext cx="26606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3590478" y="3006030"/>
            <a:ext cx="32288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81025" y="3006030"/>
            <a:ext cx="3009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479905" y="3594645"/>
            <a:ext cx="213106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19304" y="3594645"/>
            <a:ext cx="26606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590478" y="3594645"/>
            <a:ext cx="32288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81025" y="3594645"/>
            <a:ext cx="3009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479905" y="4183260"/>
            <a:ext cx="213106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819304" y="4183260"/>
            <a:ext cx="26606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3590478" y="4183260"/>
            <a:ext cx="32288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81025" y="4183260"/>
            <a:ext cx="3009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9479905" y="4771876"/>
            <a:ext cx="213106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819304" y="4771876"/>
            <a:ext cx="26606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3590478" y="4771876"/>
            <a:ext cx="32288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81025" y="4771876"/>
            <a:ext cx="3009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9479905" y="5360491"/>
            <a:ext cx="213106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819304" y="5360491"/>
            <a:ext cx="26606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3590478" y="5360491"/>
            <a:ext cx="32288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81025" y="5360491"/>
            <a:ext cx="300945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36671" y="485775"/>
            <a:ext cx="11431428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المقابلة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بأدوات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جمع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البيانات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الأخرى</a:t>
            </a:r>
            <a:endParaRPr sz="27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1563350" y="485775"/>
            <a:ext cx="47625" cy="647700"/>
          </a:xfrm>
          <a:prstGeom prst="rect">
            <a:avLst/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0CC1FAB-801D-4574-9227-B0208A27E6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7479" y="65377"/>
            <a:ext cx="1297008" cy="62130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333500" y="2219473"/>
            <a:ext cx="9525000" cy="613320"/>
          </a:xfrm>
          <a:prstGeom prst="roundRect">
            <a:avLst>
              <a:gd name="adj" fmla="val 1242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905000" y="2371873"/>
            <a:ext cx="8763000" cy="2760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279"/>
              </a:lnSpc>
            </a:pPr>
            <a:r>
              <a:rPr sz="1425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الإنصات</a:t>
            </a:r>
            <a:r>
              <a:rPr sz="1425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الإيجابي</a:t>
            </a:r>
            <a:r>
              <a:rPr sz="1425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والتفاعل</a:t>
            </a:r>
            <a:r>
              <a:rPr lang="ar-EG" sz="1425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التركيز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الكامل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المبحوث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وعدم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الاستعجال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الانتقال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للأسئلة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التالية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1333500" y="2823269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333500" y="2219473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333500" y="2219473"/>
            <a:ext cx="9525" cy="61332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0810875" y="2219473"/>
            <a:ext cx="47625" cy="613320"/>
          </a:xfrm>
          <a:prstGeom prst="rect">
            <a:avLst/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333500" y="2985194"/>
            <a:ext cx="9525000" cy="613320"/>
          </a:xfrm>
          <a:prstGeom prst="roundRect">
            <a:avLst>
              <a:gd name="adj" fmla="val 1242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905000" y="3137594"/>
            <a:ext cx="8763000" cy="2760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279"/>
              </a:lnSpc>
            </a:pPr>
            <a:r>
              <a:rPr sz="1425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الحياد</a:t>
            </a:r>
            <a:r>
              <a:rPr sz="1425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التام</a:t>
            </a:r>
            <a:r>
              <a:rPr sz="1425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وعدم</a:t>
            </a:r>
            <a:r>
              <a:rPr sz="1425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التوجيه</a:t>
            </a:r>
            <a:r>
              <a:rPr lang="ar-EG" sz="1425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تجنب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إظهار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الاستحسان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الرفض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لإجابات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المشارك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لمنع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إجاباته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33500" y="3588990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333500" y="2985194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333500" y="2985194"/>
            <a:ext cx="9525" cy="61332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0810875" y="2985194"/>
            <a:ext cx="47625" cy="613320"/>
          </a:xfrm>
          <a:prstGeom prst="rect">
            <a:avLst/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1333500" y="3750915"/>
            <a:ext cx="9525000" cy="902791"/>
          </a:xfrm>
          <a:prstGeom prst="roundRect">
            <a:avLst>
              <a:gd name="adj" fmla="val 844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905000" y="3903315"/>
            <a:ext cx="8763000" cy="2760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279"/>
              </a:lnSpc>
            </a:pPr>
            <a:r>
              <a:rPr lang="ar-EG" sz="1425" b="1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استخدام الأسئلة </a:t>
            </a:r>
            <a:r>
              <a:rPr lang="ar-EG" sz="1425" b="1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المسبارية</a:t>
            </a:r>
            <a:r>
              <a:rPr lang="en-US" sz="1425" b="1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:(Probing) </a:t>
            </a:r>
            <a:r>
              <a:rPr lang="ar-EG" sz="1425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طرح أسئلة تعميقية مثل: "هل يمكنك توضيح ذلك بمثال؟" للحصول على تفاصيل أكثر.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333500" y="4644181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1333500" y="3750915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1333500" y="3750915"/>
            <a:ext cx="9525" cy="902791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10810875" y="3750915"/>
            <a:ext cx="47625" cy="902791"/>
          </a:xfrm>
          <a:prstGeom prst="rect">
            <a:avLst/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1333500" y="4806106"/>
            <a:ext cx="9525000" cy="613320"/>
          </a:xfrm>
          <a:prstGeom prst="roundRect">
            <a:avLst>
              <a:gd name="adj" fmla="val 1242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905000" y="4958506"/>
            <a:ext cx="8763000" cy="2760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279"/>
              </a:lnSpc>
            </a:pPr>
            <a:r>
              <a:rPr sz="1425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إدارة</a:t>
            </a:r>
            <a:r>
              <a:rPr sz="1425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الوقت</a:t>
            </a:r>
            <a:r>
              <a:rPr sz="1425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والمناخ</a:t>
            </a:r>
            <a:r>
              <a:rPr sz="1425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النفسي</a:t>
            </a:r>
            <a:r>
              <a:rPr lang="ar-EG" sz="1425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كسر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الجليد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(Rapport)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وبناء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الثقة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واحترام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المبحوث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425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وخصوصيته</a:t>
            </a:r>
            <a:r>
              <a:rPr sz="1425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333500" y="5409902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1333500" y="4806106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1333500" y="4806106"/>
            <a:ext cx="9525" cy="61332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10810875" y="4806106"/>
            <a:ext cx="47625" cy="613320"/>
          </a:xfrm>
          <a:prstGeom prst="rect">
            <a:avLst/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1333500" y="2823269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1333500" y="3588990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1333500" y="4644181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1333500" y="5409902"/>
            <a:ext cx="9525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525" y="2414736"/>
            <a:ext cx="209550" cy="219075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525" y="3180457"/>
            <a:ext cx="266700" cy="219075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3525" y="3946177"/>
            <a:ext cx="209550" cy="219075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3525" y="5001369"/>
            <a:ext cx="266700" cy="21907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6671" y="485775"/>
            <a:ext cx="11431428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مهارات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الباحث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الناجح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إجراء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المقابلة</a:t>
            </a:r>
            <a:endParaRPr sz="27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1563350" y="485775"/>
            <a:ext cx="47625" cy="647700"/>
          </a:xfrm>
          <a:prstGeom prst="rect">
            <a:avLst/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700A5DE3-A806-B94F-5C2E-B7FA6CA43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17" y="109683"/>
            <a:ext cx="1297008" cy="62130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4536" y="2800350"/>
            <a:ext cx="476250" cy="4762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4199" y="3467100"/>
            <a:ext cx="2536775" cy="1905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3528" y="2800350"/>
            <a:ext cx="476250" cy="4762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191" y="3467100"/>
            <a:ext cx="2536775" cy="1905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2519" y="2800350"/>
            <a:ext cx="476250" cy="4762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2182" y="3467100"/>
            <a:ext cx="2536775" cy="19050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11510" y="2800350"/>
            <a:ext cx="476250" cy="4762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1173" y="3467100"/>
            <a:ext cx="2536775" cy="1905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167388" y="3667125"/>
            <a:ext cx="2243561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500" b="1" i="0" u="none" dirty="0" err="1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التفريغ</a:t>
            </a:r>
            <a:r>
              <a:rPr sz="1500" b="1" i="0" u="none" dirty="0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b="1" i="0" u="none" dirty="0" err="1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النصي</a:t>
            </a:r>
            <a:endParaRPr sz="1500" b="1" i="0" u="none" dirty="0">
              <a:solidFill>
                <a:srgbClr val="0088A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274224" y="4095750"/>
            <a:ext cx="2136725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تحويل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التسجيلات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الصوتية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نصوص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مكتوبة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بدقة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حرفية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(Transcription).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36379" y="3667125"/>
            <a:ext cx="2243561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500" b="1" i="0" u="none" dirty="0" err="1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الترميز</a:t>
            </a:r>
            <a:r>
              <a:rPr sz="1500" b="1" i="0" u="none" dirty="0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b="1" i="0" u="none" dirty="0" err="1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الأولي</a:t>
            </a:r>
            <a:endParaRPr sz="1500" b="1" i="0" u="none" dirty="0">
              <a:solidFill>
                <a:srgbClr val="0088A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43216" y="4095750"/>
            <a:ext cx="2136725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قراءة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النصوص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ووضع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رموز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واكواد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مرجعية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للعبارات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المفتاحية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(Coding).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05371" y="3667125"/>
            <a:ext cx="2243561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500" b="1" i="0" u="none" dirty="0" err="1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استخراج</a:t>
            </a:r>
            <a:r>
              <a:rPr sz="1500" b="1" i="0" u="none" dirty="0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b="1" i="0" u="none" dirty="0" err="1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المحاور</a:t>
            </a:r>
            <a:endParaRPr sz="1500" b="1" i="0" u="none" dirty="0">
              <a:solidFill>
                <a:srgbClr val="0088A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12207" y="4095750"/>
            <a:ext cx="2136725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تجميع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الأكواد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المتشابهة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تحت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موضوعات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ومحاور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رئيسية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(Themes).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4362" y="3667125"/>
            <a:ext cx="2243561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500" b="1" i="0" u="none" dirty="0" err="1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التفسير</a:t>
            </a:r>
            <a:r>
              <a:rPr sz="1500" b="1" i="0" u="none" dirty="0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b="1" i="0" u="none" dirty="0" err="1">
                <a:solidFill>
                  <a:srgbClr val="0088A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والصياغة</a:t>
            </a:r>
            <a:endParaRPr sz="1500" b="1" i="0" u="none" dirty="0">
              <a:solidFill>
                <a:srgbClr val="0088A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1198" y="4095750"/>
            <a:ext cx="2136725" cy="5455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ربط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المحاور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بأسئلة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البحث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والأدبيات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السابقة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وصياغة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التقرير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النهائي</a:t>
            </a:r>
            <a:r>
              <a:rPr sz="1350" b="0" i="0" u="none" dirty="0">
                <a:solidFill>
                  <a:srgbClr val="33415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81025" y="4067175"/>
            <a:ext cx="1102995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6671" y="485775"/>
            <a:ext cx="11431428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معالجة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وتحليل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بيانات</a:t>
            </a:r>
            <a:r>
              <a:rPr sz="27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المقابلة</a:t>
            </a:r>
            <a:endParaRPr sz="27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563350" y="485775"/>
            <a:ext cx="47625" cy="647700"/>
          </a:xfrm>
          <a:prstGeom prst="rect">
            <a:avLst/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0276700-44F6-7EDE-43E7-BD076301164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858" y="82014"/>
            <a:ext cx="1297008" cy="62130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4587" y="4197548"/>
            <a:ext cx="7362825" cy="819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30516" y="2212627"/>
            <a:ext cx="7730966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شكراً</a:t>
            </a:r>
            <a:r>
              <a:rPr sz="48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48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لحسن</a:t>
            </a:r>
            <a:r>
              <a:rPr sz="4800" b="1" i="0" u="none" dirty="0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4800" b="1" i="0" u="none" dirty="0" err="1">
                <a:solidFill>
                  <a:srgbClr val="0F172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استماعكم</a:t>
            </a:r>
            <a:endParaRPr sz="4800" b="1" i="0" u="none" dirty="0">
              <a:solidFill>
                <a:srgbClr val="0F172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4587" y="3498502"/>
            <a:ext cx="7362825" cy="3398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sz="180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نسعد</a:t>
            </a:r>
            <a:r>
              <a:rPr sz="180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باستقبال</a:t>
            </a:r>
            <a:r>
              <a:rPr sz="180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استفساراتكم</a:t>
            </a:r>
            <a:r>
              <a:rPr sz="180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وأسئلتكم</a:t>
            </a:r>
            <a:r>
              <a:rPr sz="180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حول</a:t>
            </a:r>
            <a:r>
              <a:rPr sz="180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المقابلات</a:t>
            </a:r>
            <a:r>
              <a:rPr sz="180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والتحليل</a:t>
            </a:r>
            <a:r>
              <a:rPr sz="180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الكيفي</a:t>
            </a:r>
            <a:r>
              <a:rPr sz="180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للبيانات</a:t>
            </a:r>
            <a:endParaRPr sz="1800" b="0" i="0" u="none" dirty="0">
              <a:solidFill>
                <a:srgbClr val="47556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2987" y="4511873"/>
            <a:ext cx="190500" cy="190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86462" y="4492823"/>
            <a:ext cx="256222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088A9"/>
                </a:solidFill>
                <a:latin typeface="Tajawal"/>
              </a:rPr>
              <a:t>تبيان للإحصاء والتحليل العلمي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8662" y="4511873"/>
            <a:ext cx="190500" cy="190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38512" y="4492823"/>
            <a:ext cx="108585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0088A9"/>
                </a:solidFill>
                <a:latin typeface="Tajawal"/>
              </a:rPr>
              <a:t>TebYan Stats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92F566-2185-436B-F470-13B09D75F3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6384" y="1370706"/>
            <a:ext cx="2315689" cy="8191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6462" y="3657451"/>
            <a:ext cx="857250" cy="4762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38287" y="3650902"/>
            <a:ext cx="8020050" cy="1980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560"/>
              </a:lnSpc>
            </a:pPr>
            <a:r>
              <a:rPr sz="975" b="0" i="0" u="none">
                <a:solidFill>
                  <a:srgbClr val="334155"/>
                </a:solidFill>
                <a:latin typeface="Tajawal"/>
              </a:rPr>
              <a:t>https://www.qualtrics.com/sites/default/files/styles/max_650x650/public/migrations/articles_main_image/thematic-analysis-banner-en.webp?itok=NHOEdJby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38287" y="3896617"/>
            <a:ext cx="8020050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920"/>
              </a:lnSpc>
            </a:pPr>
            <a:r>
              <a:rPr sz="1200" b="0" i="0" u="none">
                <a:solidFill>
                  <a:srgbClr val="334155"/>
                </a:solidFill>
                <a:latin typeface="Tajawal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Tajawal"/>
              </a:rPr>
              <a:t>www.qualtrics.com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671" y="485775"/>
            <a:ext cx="11431428" cy="647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2700" b="1" i="0" u="none">
                <a:solidFill>
                  <a:srgbClr val="0F172A"/>
                </a:solidFill>
                <a:latin typeface="Cairo"/>
              </a:rPr>
              <a:t>Image Sources</a:t>
            </a:r>
          </a:p>
        </p:txBody>
      </p:sp>
      <p:sp>
        <p:nvSpPr>
          <p:cNvPr id="7" name="Rectangle 6"/>
          <p:cNvSpPr/>
          <p:nvPr/>
        </p:nvSpPr>
        <p:spPr>
          <a:xfrm>
            <a:off x="11563350" y="485775"/>
            <a:ext cx="47625" cy="647700"/>
          </a:xfrm>
          <a:prstGeom prst="rect">
            <a:avLst/>
          </a:prstGeom>
          <a:solidFill>
            <a:srgbClr val="00B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725</Words>
  <Application>Microsoft Office PowerPoint</Application>
  <PresentationFormat>Widescreen</PresentationFormat>
  <Paragraphs>97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Cairo</vt:lpstr>
      <vt:lpstr>Cairo ExtraBold</vt:lpstr>
      <vt:lpstr>Calibri</vt:lpstr>
      <vt:lpstr>Tajawal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menna gamal</cp:lastModifiedBy>
  <cp:revision>2</cp:revision>
  <dcterms:created xsi:type="dcterms:W3CDTF">2013-01-27T09:14:16Z</dcterms:created>
  <dcterms:modified xsi:type="dcterms:W3CDTF">2026-09-15T10:50:59Z</dcterms:modified>
  <cp:category/>
</cp:coreProperties>
</file>