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5" d="100"/>
          <a:sy n="75" d="100"/>
        </p:scale>
        <p:origin x="294" y="5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1.png"/><Relationship Id="rId7" Type="http://schemas.openxmlformats.org/officeDocument/2006/relationships/image" Target="../media/image3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1412" y="4504283"/>
            <a:ext cx="4829175" cy="4953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10187" y="1858416"/>
            <a:ext cx="1571625" cy="10477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75384" y="3144291"/>
            <a:ext cx="9841230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sz="3600" b="0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المقابلة</a:t>
            </a:r>
            <a:r>
              <a:rPr sz="3600" b="0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3600" b="0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كأداة</a:t>
            </a:r>
            <a:r>
              <a:rPr sz="3600" b="0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3600" b="0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لجمع</a:t>
            </a:r>
            <a:r>
              <a:rPr sz="3600" b="0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3600" b="0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البيانات</a:t>
            </a:r>
            <a:r>
              <a:rPr sz="3600" b="0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3600" b="0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</a:t>
            </a:r>
            <a:r>
              <a:rPr sz="3600" b="0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3600" b="0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البحث</a:t>
            </a:r>
            <a:r>
              <a:rPr sz="3600" b="0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3600" b="0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العلمي</a:t>
            </a:r>
            <a:endParaRPr sz="3600" b="0" i="0" u="none" dirty="0">
              <a:solidFill>
                <a:srgbClr val="1E253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95550" y="3835747"/>
            <a:ext cx="7200900" cy="29796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sz="1650" b="0" i="0" u="none" dirty="0" err="1">
                <a:solidFill>
                  <a:srgbClr val="00A8CC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دليل</a:t>
            </a:r>
            <a:r>
              <a:rPr sz="1650" b="0" i="0" u="none" dirty="0">
                <a:solidFill>
                  <a:srgbClr val="00A8CC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sz="1650" b="0" i="0" u="none" dirty="0" err="1">
                <a:solidFill>
                  <a:srgbClr val="00A8CC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منهجي</a:t>
            </a:r>
            <a:r>
              <a:rPr sz="1650" b="0" i="0" u="none" dirty="0">
                <a:solidFill>
                  <a:srgbClr val="00A8CC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sz="1650" b="0" i="0" u="none" dirty="0" err="1">
                <a:solidFill>
                  <a:srgbClr val="00A8CC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متكامل</a:t>
            </a:r>
            <a:r>
              <a:rPr sz="1650" b="0" i="0" u="none" dirty="0">
                <a:solidFill>
                  <a:srgbClr val="00A8CC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sz="1650" b="0" i="0" u="none" dirty="0" err="1">
                <a:solidFill>
                  <a:srgbClr val="00A8CC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للتخطيط</a:t>
            </a:r>
            <a:r>
              <a:rPr sz="1650" b="0" i="0" u="none" dirty="0">
                <a:solidFill>
                  <a:srgbClr val="00A8CC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sz="1650" b="0" i="0" u="none" dirty="0" err="1">
                <a:solidFill>
                  <a:srgbClr val="00A8CC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والتنفيذ</a:t>
            </a:r>
            <a:r>
              <a:rPr sz="1650" b="0" i="0" u="none" dirty="0">
                <a:solidFill>
                  <a:srgbClr val="00A8CC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sz="1650" b="0" i="0" u="none" dirty="0" err="1">
                <a:solidFill>
                  <a:srgbClr val="00A8CC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والتحليل</a:t>
            </a:r>
            <a:r>
              <a:rPr sz="1650" b="0" i="0" u="none" dirty="0">
                <a:solidFill>
                  <a:srgbClr val="00A8CC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sz="1650" b="0" i="0" u="none" dirty="0" err="1">
                <a:solidFill>
                  <a:srgbClr val="00A8CC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الكيفي</a:t>
            </a:r>
            <a:r>
              <a:rPr sz="1650" b="0" i="0" u="none" dirty="0">
                <a:solidFill>
                  <a:srgbClr val="00A8CC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sz="1650" b="0" i="0" u="none" dirty="0" err="1">
                <a:solidFill>
                  <a:srgbClr val="00A8CC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لبيانات</a:t>
            </a:r>
            <a:r>
              <a:rPr sz="1650" b="0" i="0" u="none" dirty="0">
                <a:solidFill>
                  <a:srgbClr val="00A8CC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sz="1650" b="0" i="0" u="none" dirty="0" err="1">
                <a:solidFill>
                  <a:srgbClr val="00A8CC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المقابلات</a:t>
            </a:r>
            <a:r>
              <a:rPr sz="1650" b="0" i="0" u="none" dirty="0">
                <a:solidFill>
                  <a:srgbClr val="00A8CC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 </a:t>
            </a:r>
            <a:r>
              <a:rPr sz="1650" b="0" i="0" u="none" dirty="0" err="1">
                <a:solidFill>
                  <a:srgbClr val="00A8CC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البحثية</a:t>
            </a:r>
            <a:endParaRPr sz="1650" b="0" i="0" u="none" dirty="0">
              <a:solidFill>
                <a:srgbClr val="00A8CC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858500" y="500062"/>
            <a:ext cx="809625" cy="2857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200" b="1" i="0" u="none">
                <a:solidFill>
                  <a:srgbClr val="64748B"/>
                </a:solidFill>
                <a:latin typeface="Cairo"/>
              </a:rPr>
              <a:t>المحور الأول</a:t>
            </a:r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428625"/>
            <a:ext cx="642937" cy="4286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65608" y="2832645"/>
            <a:ext cx="6260782" cy="6001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3900" b="0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المقدمة</a:t>
            </a:r>
            <a:r>
              <a:rPr sz="3900" b="0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3900" b="0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والجوهر</a:t>
            </a:r>
            <a:r>
              <a:rPr sz="3900" b="0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3900" b="0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المنهجي</a:t>
            </a:r>
            <a:endParaRPr sz="3900" b="0" i="0" u="none" dirty="0">
              <a:solidFill>
                <a:srgbClr val="1E253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86000" y="4480470"/>
            <a:ext cx="7620000" cy="9648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 rtl="1">
              <a:lnSpc>
                <a:spcPts val="2640"/>
              </a:lnSpc>
            </a:pPr>
            <a:r>
              <a:rPr lang="ar-EG" sz="1650" dirty="0">
                <a:solidFill>
                  <a:srgbClr val="475569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تُعد المقابلة إحدى أهم أدوات البحث النوعي</a:t>
            </a:r>
            <a:r>
              <a:rPr lang="en-US" sz="1650" dirty="0">
                <a:solidFill>
                  <a:srgbClr val="475569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Qualitative Research) </a:t>
            </a:r>
            <a:r>
              <a:rPr lang="ar-EG" sz="1650" dirty="0">
                <a:solidFill>
                  <a:srgbClr val="475569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) التي تتيح للباحث الغوص في أعماق الظاهرة وفهم السياقات والخبرات المباشرة للمبحوثين بمرونة ودقة عالية.</a:t>
            </a:r>
          </a:p>
          <a:p>
            <a:pPr algn="ctr">
              <a:lnSpc>
                <a:spcPts val="2640"/>
              </a:lnSpc>
            </a:pPr>
            <a:endParaRPr sz="1650" b="0" i="0" u="none" dirty="0">
              <a:solidFill>
                <a:srgbClr val="475569"/>
              </a:solidFill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3875" y="428625"/>
            <a:ext cx="11144250" cy="42862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1200" b="1" i="0" u="none">
                <a:solidFill>
                  <a:srgbClr val="64748B"/>
                </a:solidFill>
                <a:latin typeface="Cairo"/>
              </a:rPr>
              <a:t>المحور الأول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3875" y="2293590"/>
            <a:ext cx="3524250" cy="298504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3875" y="2293590"/>
            <a:ext cx="3524250" cy="298504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293590"/>
            <a:ext cx="3524250" cy="298504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616189" y="448567"/>
            <a:ext cx="3880485" cy="3885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3060"/>
              </a:lnSpc>
            </a:pPr>
            <a:r>
              <a:rPr sz="2550" b="0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أهمية</a:t>
            </a:r>
            <a:r>
              <a:rPr sz="2550" b="0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550" b="0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المقابلة</a:t>
            </a:r>
            <a:r>
              <a:rPr sz="2550" b="0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550" b="0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الميدانية</a:t>
            </a:r>
            <a:endParaRPr sz="2550" b="0" i="0" u="none" dirty="0">
              <a:solidFill>
                <a:srgbClr val="1E253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610975" y="448567"/>
            <a:ext cx="57150" cy="388590"/>
          </a:xfrm>
          <a:prstGeom prst="rect">
            <a:avLst/>
          </a:prstGeom>
          <a:solidFill>
            <a:srgbClr val="F1B8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428625"/>
            <a:ext cx="642937" cy="42862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292464" y="3503265"/>
            <a:ext cx="3080385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800" b="1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العمق</a:t>
            </a:r>
            <a:r>
              <a:rPr sz="1800" b="1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b="1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التحليلي</a:t>
            </a:r>
            <a:endParaRPr sz="1800" b="1" i="0" u="none" dirty="0">
              <a:solidFill>
                <a:srgbClr val="1E253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39150" y="4046190"/>
            <a:ext cx="2933700" cy="8228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 rtl="1">
              <a:lnSpc>
                <a:spcPts val="2160"/>
              </a:lnSpc>
            </a:pP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توفير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معلومات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كيفية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غنية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وتفصيلية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تتجاوَز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الأرقام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وتفسر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الأسباب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والدوافع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النفسية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والاجتماعية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الكامنة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خلف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السلوكيات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82465" y="3503265"/>
            <a:ext cx="3080385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800" b="1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المرونة</a:t>
            </a:r>
            <a:r>
              <a:rPr sz="1800" b="1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b="1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والتكيُّف</a:t>
            </a:r>
            <a:endParaRPr sz="1800" b="1" i="0" u="none" dirty="0">
              <a:solidFill>
                <a:srgbClr val="1E253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29150" y="4046190"/>
            <a:ext cx="2933700" cy="8228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 rtl="1">
              <a:lnSpc>
                <a:spcPts val="2160"/>
              </a:lnSpc>
            </a:pP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إمكانية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توضيح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الأسئلة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وتعديلها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أثناء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الحوار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المباشر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للحصول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على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استجابات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دقيقة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واكتشاف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زوايا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جديدة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لم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تكن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متوقعة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2464" y="3503265"/>
            <a:ext cx="3080385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800" b="1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بناء</a:t>
            </a:r>
            <a:r>
              <a:rPr sz="1800" b="1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b="1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الثقة</a:t>
            </a:r>
            <a:r>
              <a:rPr sz="1800" b="1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b="1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والتفاعل</a:t>
            </a:r>
            <a:endParaRPr sz="1800" b="1" i="0" u="none" dirty="0">
              <a:solidFill>
                <a:srgbClr val="1E253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19150" y="4046190"/>
            <a:ext cx="2933700" cy="8228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 rtl="1">
              <a:lnSpc>
                <a:spcPts val="2160"/>
              </a:lnSpc>
            </a:pP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ملاحظة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التعبيرات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غير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اللفظية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ولغة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الجسد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،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مما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يساعد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الباحث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على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تقييم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مدى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مصداقية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وجدية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إجابات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المشارك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91850" y="2779365"/>
            <a:ext cx="381000" cy="3810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86600" y="2779365"/>
            <a:ext cx="476250" cy="3810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76600" y="2779365"/>
            <a:ext cx="476250" cy="381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26078" y="448567"/>
            <a:ext cx="4770596" cy="3885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3060"/>
              </a:lnSpc>
            </a:pPr>
            <a:r>
              <a:rPr sz="2550" b="0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تصنيف</a:t>
            </a:r>
            <a:r>
              <a:rPr sz="2550" b="0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550" b="0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أنواع</a:t>
            </a:r>
            <a:r>
              <a:rPr sz="2550" b="0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550" b="0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المقابلات</a:t>
            </a:r>
            <a:r>
              <a:rPr sz="2550" b="0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550" b="0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العلمية</a:t>
            </a:r>
            <a:endParaRPr sz="2550" b="0" i="0" u="none" dirty="0">
              <a:solidFill>
                <a:srgbClr val="1E253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610975" y="448567"/>
            <a:ext cx="57150" cy="388590"/>
          </a:xfrm>
          <a:prstGeom prst="rect">
            <a:avLst/>
          </a:prstGeom>
          <a:solidFill>
            <a:srgbClr val="F1B8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428625"/>
            <a:ext cx="642937" cy="428625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0159250"/>
              </p:ext>
            </p:extLst>
          </p:nvPr>
        </p:nvGraphicFramePr>
        <p:xfrm>
          <a:off x="523875" y="2194619"/>
          <a:ext cx="11144248" cy="31829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87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570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292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505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95746">
                <a:tc>
                  <a:txBody>
                    <a:bodyPr/>
                    <a:lstStyle/>
                    <a:p>
                      <a:pPr algn="ctr" rtl="1"/>
                      <a:r>
                        <a:rPr sz="1425" b="1" u="none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نوع المقابلة</a:t>
                      </a:r>
                      <a:endParaRPr sz="1425" b="1" i="0" u="none">
                        <a:solidFill>
                          <a:srgbClr val="FFFFFF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sz="1425" b="1" u="none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درجة الهيكلة والتخطيط</a:t>
                      </a:r>
                      <a:endParaRPr sz="1425" b="1" i="0" u="none">
                        <a:solidFill>
                          <a:srgbClr val="FFFFFF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sz="1425" b="1" u="none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المرونة في إدارة الحوار</a:t>
                      </a:r>
                      <a:endParaRPr sz="1425" b="1" i="0" u="none">
                        <a:solidFill>
                          <a:srgbClr val="FFFFFF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sz="1425" b="1" u="none" dirty="0" err="1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الاستخدام</a:t>
                      </a:r>
                      <a:r>
                        <a:rPr sz="1425" b="1" u="none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425" b="1" u="none" dirty="0" err="1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المنهجي</a:t>
                      </a:r>
                      <a:r>
                        <a:rPr sz="1425" b="1" u="none" dirty="0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425" b="1" u="none" dirty="0" err="1">
                          <a:solidFill>
                            <a:srgbClr val="FFFFFF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الأمثل</a:t>
                      </a:r>
                      <a:endParaRPr sz="1425" b="1" i="0" u="none" dirty="0">
                        <a:solidFill>
                          <a:srgbClr val="FFFFFF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5746">
                <a:tc>
                  <a:txBody>
                    <a:bodyPr/>
                    <a:lstStyle/>
                    <a:p>
                      <a:pPr algn="ctr" rtl="1"/>
                      <a:r>
                        <a:rPr sz="1350" b="1" u="none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المقننة (Structured)</a:t>
                      </a:r>
                      <a:endParaRPr sz="1350" b="1" i="0" u="none">
                        <a:solidFill>
                          <a:srgbClr val="475569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sz="1350" b="0" u="none" dirty="0" err="1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أسئلة</a:t>
                      </a:r>
                      <a:r>
                        <a:rPr sz="1350" b="0" u="none" dirty="0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350" b="0" u="none" dirty="0" err="1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ثابته</a:t>
                      </a:r>
                      <a:r>
                        <a:rPr sz="1350" b="0" u="none" dirty="0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350" b="0" u="none" dirty="0" err="1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ومحددة</a:t>
                      </a:r>
                      <a:r>
                        <a:rPr lang="ar-EG" sz="1350" b="0" u="none" dirty="0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350" b="0" u="none" dirty="0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r>
                        <a:rPr lang="ar-EG" sz="1350" b="0" u="none" dirty="0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عالية جداً)</a:t>
                      </a:r>
                      <a:endParaRPr sz="1350" b="0" i="0" u="none" dirty="0">
                        <a:solidFill>
                          <a:srgbClr val="475569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sz="1350" b="0" u="none" dirty="0" err="1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التزام</a:t>
                      </a:r>
                      <a:r>
                        <a:rPr sz="1350" b="0" u="none" dirty="0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350" b="0" u="none" dirty="0" err="1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دقيق</a:t>
                      </a:r>
                      <a:r>
                        <a:rPr sz="1350" b="0" u="none" dirty="0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350" b="0" u="none" dirty="0" err="1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بالدليل</a:t>
                      </a:r>
                      <a:r>
                        <a:rPr lang="ar-EG" sz="1350" b="0" u="none" dirty="0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350" b="0" u="none" dirty="0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r>
                        <a:rPr lang="ar-EG" sz="1350" b="0" u="none" dirty="0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منخفضة)</a:t>
                      </a:r>
                      <a:endParaRPr sz="1350" b="0" i="0" u="none" dirty="0">
                        <a:solidFill>
                          <a:srgbClr val="475569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sz="1350" b="0" u="none" dirty="0" err="1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الأبحاث</a:t>
                      </a:r>
                      <a:r>
                        <a:rPr sz="1350" b="0" u="none" dirty="0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350" b="0" u="none" dirty="0" err="1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الكمية</a:t>
                      </a:r>
                      <a:r>
                        <a:rPr sz="1350" b="0" u="none" dirty="0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350" b="0" u="none" dirty="0" err="1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والمقارنات</a:t>
                      </a:r>
                      <a:r>
                        <a:rPr sz="1350" b="0" u="none" dirty="0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350" b="0" u="none" dirty="0" err="1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المباشرة</a:t>
                      </a:r>
                      <a:endParaRPr sz="1350" b="0" i="0" u="none" dirty="0">
                        <a:solidFill>
                          <a:srgbClr val="475569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95746">
                <a:tc>
                  <a:txBody>
                    <a:bodyPr/>
                    <a:lstStyle/>
                    <a:p>
                      <a:pPr algn="ctr" rtl="1"/>
                      <a:r>
                        <a:rPr sz="1350" b="1" u="none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شبه المقننة (Semi-Structured)</a:t>
                      </a:r>
                      <a:endParaRPr sz="1350" b="1" i="0" u="none">
                        <a:solidFill>
                          <a:srgbClr val="475569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sz="1350" b="0" u="none" dirty="0" err="1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محاور</a:t>
                      </a:r>
                      <a:r>
                        <a:rPr sz="1350" b="0" u="none" dirty="0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350" b="0" u="none" dirty="0" err="1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رئيسية</a:t>
                      </a:r>
                      <a:r>
                        <a:rPr sz="1350" b="0" u="none" dirty="0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350" b="0" u="none" dirty="0" err="1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مرنة</a:t>
                      </a:r>
                      <a:r>
                        <a:rPr lang="ar-EG" sz="1350" b="0" u="none" dirty="0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350" b="0" u="none" dirty="0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r>
                        <a:rPr lang="ar-EG" sz="1350" b="0" u="none" dirty="0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متوسطة)</a:t>
                      </a:r>
                      <a:endParaRPr sz="1350" b="0" i="0" u="none" dirty="0">
                        <a:solidFill>
                          <a:srgbClr val="475569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sz="1350" b="0" u="none" dirty="0" err="1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تتيح</a:t>
                      </a:r>
                      <a:r>
                        <a:rPr sz="1350" b="0" u="none" dirty="0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350" b="0" u="none" dirty="0" err="1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أسئلة</a:t>
                      </a:r>
                      <a:r>
                        <a:rPr sz="1350" b="0" u="none" dirty="0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350" b="0" u="none" dirty="0" err="1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تعمقية</a:t>
                      </a:r>
                      <a:r>
                        <a:rPr lang="ar-EG" sz="1350" b="0" u="none" dirty="0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350" b="0" u="none" dirty="0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r>
                        <a:rPr lang="ar-EG" sz="1350" b="0" u="none" dirty="0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عالية)</a:t>
                      </a:r>
                      <a:endParaRPr sz="1350" b="0" i="0" u="none" dirty="0">
                        <a:solidFill>
                          <a:srgbClr val="475569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sz="1350" b="0" u="none" dirty="0" err="1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الأبحاث</a:t>
                      </a:r>
                      <a:r>
                        <a:rPr sz="1350" b="0" u="none" dirty="0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350" b="0" u="none" dirty="0" err="1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النوعية</a:t>
                      </a:r>
                      <a:r>
                        <a:rPr sz="1350" b="0" u="none" dirty="0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350" b="0" u="none" dirty="0" err="1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والدراسات</a:t>
                      </a:r>
                      <a:r>
                        <a:rPr sz="1350" b="0" u="none" dirty="0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350" b="0" u="none" dirty="0" err="1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الميدانية</a:t>
                      </a:r>
                      <a:r>
                        <a:rPr sz="1350" b="0" u="none" dirty="0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350" b="0" u="none" dirty="0" err="1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الأكثر</a:t>
                      </a:r>
                      <a:r>
                        <a:rPr sz="1350" b="0" u="none" dirty="0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350" b="0" u="none" dirty="0" err="1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شيوعاً</a:t>
                      </a:r>
                      <a:endParaRPr sz="1350" b="0" i="0" u="none" dirty="0">
                        <a:solidFill>
                          <a:srgbClr val="475569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95749">
                <a:tc>
                  <a:txBody>
                    <a:bodyPr/>
                    <a:lstStyle/>
                    <a:p>
                      <a:pPr algn="ctr" rtl="1"/>
                      <a:r>
                        <a:rPr sz="1350" b="1" u="none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غير المقننة (Unstructured)</a:t>
                      </a:r>
                      <a:endParaRPr sz="1350" b="1" i="0" u="none">
                        <a:solidFill>
                          <a:srgbClr val="475569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sz="1350" b="0" u="none" dirty="0" err="1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حوار</a:t>
                      </a:r>
                      <a:r>
                        <a:rPr sz="1350" b="0" u="none" dirty="0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350" b="0" u="none" dirty="0" err="1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حُر</a:t>
                      </a:r>
                      <a:r>
                        <a:rPr sz="1350" b="0" u="none" dirty="0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350" b="0" u="none" dirty="0" err="1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وبدون</a:t>
                      </a:r>
                      <a:r>
                        <a:rPr sz="1350" b="0" u="none" dirty="0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350" b="0" u="none" dirty="0" err="1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هيكل</a:t>
                      </a:r>
                      <a:r>
                        <a:rPr lang="ar-EG" sz="1350" b="0" u="none" dirty="0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350" b="0" u="none" dirty="0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)</a:t>
                      </a:r>
                      <a:r>
                        <a:rPr lang="ar-EG" sz="1350" b="0" u="none" dirty="0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مفتوحة)</a:t>
                      </a:r>
                      <a:endParaRPr sz="1350" b="0" i="0" u="none" dirty="0">
                        <a:solidFill>
                          <a:srgbClr val="475569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sz="1350" b="0" u="none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مرونة مطلقة للطرفين</a:t>
                      </a:r>
                      <a:endParaRPr sz="1350" b="0" i="0" u="none">
                        <a:solidFill>
                          <a:srgbClr val="475569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sz="1350" b="0" u="none" dirty="0" err="1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الدراسات</a:t>
                      </a:r>
                      <a:r>
                        <a:rPr sz="1350" b="0" u="none" dirty="0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350" b="0" u="none" dirty="0" err="1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الأثنوغرافية</a:t>
                      </a:r>
                      <a:r>
                        <a:rPr sz="1350" b="0" u="none" dirty="0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350" b="0" u="none" dirty="0" err="1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والنظرية</a:t>
                      </a:r>
                      <a:r>
                        <a:rPr sz="1350" b="0" u="none" dirty="0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sz="1350" b="0" u="none" dirty="0" err="1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المجذرة</a:t>
                      </a:r>
                      <a:r>
                        <a:rPr sz="1350" b="0" u="none" dirty="0">
                          <a:solidFill>
                            <a:srgbClr val="475569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(Grounded Theory)</a:t>
                      </a:r>
                      <a:endParaRPr sz="1350" b="0" i="0" u="none" dirty="0">
                        <a:solidFill>
                          <a:srgbClr val="475569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3500" marR="63500" marT="25400" marB="254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9089380" y="3637508"/>
            <a:ext cx="257874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3677" y="3637508"/>
            <a:ext cx="228570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4574381" y="3637508"/>
            <a:ext cx="222929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523875" y="3637508"/>
            <a:ext cx="405050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9089380" y="4500413"/>
            <a:ext cx="257874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03677" y="4500413"/>
            <a:ext cx="228570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574381" y="4500413"/>
            <a:ext cx="222929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523875" y="4500413"/>
            <a:ext cx="405050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9089380" y="5363319"/>
            <a:ext cx="2578744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803677" y="5363319"/>
            <a:ext cx="2285702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4574381" y="5363319"/>
            <a:ext cx="222929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523875" y="5363319"/>
            <a:ext cx="4050506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717452"/>
            <a:ext cx="5381625" cy="213732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717452"/>
            <a:ext cx="5381625" cy="2137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166008" y="448567"/>
            <a:ext cx="5330666" cy="3885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3060"/>
              </a:lnSpc>
            </a:pPr>
            <a:r>
              <a:rPr sz="2550" b="0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المقابلة</a:t>
            </a:r>
            <a:r>
              <a:rPr sz="2550" b="0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550" b="0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الفردية</a:t>
            </a:r>
            <a:r>
              <a:rPr sz="2550" b="0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550" b="0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ومجموعات</a:t>
            </a:r>
            <a:r>
              <a:rPr sz="2550" b="0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550" b="0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التركيز</a:t>
            </a:r>
            <a:endParaRPr sz="2550" b="0" i="0" u="none" dirty="0">
              <a:solidFill>
                <a:srgbClr val="1E253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610975" y="448567"/>
            <a:ext cx="57150" cy="388590"/>
          </a:xfrm>
          <a:prstGeom prst="rect">
            <a:avLst/>
          </a:prstGeom>
          <a:solidFill>
            <a:srgbClr val="F1B8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428625"/>
            <a:ext cx="642937" cy="42862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363176" y="3060352"/>
            <a:ext cx="4990623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sz="1800" b="1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المقابلة</a:t>
            </a:r>
            <a:r>
              <a:rPr sz="1800" b="1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b="1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الفردية</a:t>
            </a:r>
            <a:r>
              <a:rPr sz="1800" b="1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(Individual Interview)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00825" y="3603277"/>
            <a:ext cx="4752975" cy="5455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2160"/>
              </a:lnSpc>
            </a:pPr>
            <a:r>
              <a:rPr sz="1350" b="0" i="0" u="none" dirty="0" err="1">
                <a:solidFill>
                  <a:srgbClr val="475569"/>
                </a:solidFill>
                <a:latin typeface="Tajawal"/>
              </a:rPr>
              <a:t>تتيح</a:t>
            </a:r>
            <a:r>
              <a:rPr sz="135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Tajawal"/>
              </a:rPr>
              <a:t>تعمقاً</a:t>
            </a:r>
            <a:r>
              <a:rPr sz="135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Tajawal"/>
              </a:rPr>
              <a:t>فردياً</a:t>
            </a:r>
            <a:r>
              <a:rPr sz="135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Tajawal"/>
              </a:rPr>
              <a:t>عالياً</a:t>
            </a:r>
            <a:r>
              <a:rPr sz="135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Tajawal"/>
              </a:rPr>
              <a:t>وتعد</a:t>
            </a:r>
            <a:r>
              <a:rPr sz="135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Tajawal"/>
              </a:rPr>
              <a:t>الخيار</a:t>
            </a:r>
            <a:r>
              <a:rPr sz="135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Tajawal"/>
              </a:rPr>
              <a:t>الأمثل</a:t>
            </a:r>
            <a:r>
              <a:rPr sz="135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Tajawal"/>
              </a:rPr>
              <a:t>للموضوعات</a:t>
            </a:r>
            <a:r>
              <a:rPr sz="135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Tajawal"/>
              </a:rPr>
              <a:t>الحساسة</a:t>
            </a:r>
            <a:r>
              <a:rPr sz="135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Tajawal"/>
              </a:rPr>
              <a:t>والشخصية</a:t>
            </a:r>
            <a:r>
              <a:rPr sz="1350" b="0" i="0" u="none" dirty="0">
                <a:solidFill>
                  <a:srgbClr val="475569"/>
                </a:solidFill>
                <a:latin typeface="Tajawal"/>
              </a:rPr>
              <a:t>. </a:t>
            </a:r>
            <a:r>
              <a:rPr sz="1350" b="0" i="0" u="none" dirty="0" err="1">
                <a:solidFill>
                  <a:srgbClr val="475569"/>
                </a:solidFill>
                <a:latin typeface="Tajawal"/>
              </a:rPr>
              <a:t>تضمن</a:t>
            </a:r>
            <a:r>
              <a:rPr sz="135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Tajawal"/>
              </a:rPr>
              <a:t>استقلالية</a:t>
            </a:r>
            <a:r>
              <a:rPr sz="135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Tajawal"/>
              </a:rPr>
              <a:t>رأي</a:t>
            </a:r>
            <a:r>
              <a:rPr sz="135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Tajawal"/>
              </a:rPr>
              <a:t>المشارك</a:t>
            </a:r>
            <a:r>
              <a:rPr sz="135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Tajawal"/>
              </a:rPr>
              <a:t>دون</a:t>
            </a:r>
            <a:r>
              <a:rPr sz="135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Tajawal"/>
              </a:rPr>
              <a:t>التأثر</a:t>
            </a:r>
            <a:r>
              <a:rPr sz="135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Tajawal"/>
              </a:rPr>
              <a:t>بآراء</a:t>
            </a:r>
            <a:r>
              <a:rPr sz="135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Tajawal"/>
              </a:rPr>
              <a:t>أو</a:t>
            </a:r>
            <a:r>
              <a:rPr sz="135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Tajawal"/>
              </a:rPr>
              <a:t>ضغوط</a:t>
            </a:r>
            <a:r>
              <a:rPr sz="135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Tajawal"/>
              </a:rPr>
              <a:t>المجموعة</a:t>
            </a:r>
            <a:r>
              <a:rPr sz="135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Tajawal"/>
              </a:rPr>
              <a:t>المحيطة</a:t>
            </a:r>
            <a:r>
              <a:rPr sz="1350" b="0" i="0" u="none" dirty="0">
                <a:solidFill>
                  <a:srgbClr val="475569"/>
                </a:solidFill>
                <a:latin typeface="Tajawal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0551" y="3060352"/>
            <a:ext cx="4990623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sz="1800" b="1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مجموعات</a:t>
            </a:r>
            <a:r>
              <a:rPr sz="1800" b="1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b="1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التركيز</a:t>
            </a:r>
            <a:r>
              <a:rPr sz="1800" b="1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(Focus Groups)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3603277"/>
            <a:ext cx="4752975" cy="5455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2160"/>
              </a:lnSpc>
            </a:pPr>
            <a:r>
              <a:rPr sz="1350" b="0" i="0" u="none" dirty="0" err="1">
                <a:solidFill>
                  <a:srgbClr val="475569"/>
                </a:solidFill>
                <a:latin typeface="Tajawal"/>
              </a:rPr>
              <a:t>تعتمد</a:t>
            </a:r>
            <a:r>
              <a:rPr sz="135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Tajawal"/>
              </a:rPr>
              <a:t>على</a:t>
            </a:r>
            <a:r>
              <a:rPr sz="135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Tajawal"/>
              </a:rPr>
              <a:t>استثارة</a:t>
            </a:r>
            <a:r>
              <a:rPr sz="135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Tajawal"/>
              </a:rPr>
              <a:t>التفاعل</a:t>
            </a:r>
            <a:r>
              <a:rPr sz="135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Tajawal"/>
              </a:rPr>
              <a:t>الجمعي</a:t>
            </a:r>
            <a:r>
              <a:rPr sz="135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Tajawal"/>
              </a:rPr>
              <a:t>وتوليد</a:t>
            </a:r>
            <a:r>
              <a:rPr sz="135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Tajawal"/>
              </a:rPr>
              <a:t>أفكار</a:t>
            </a:r>
            <a:r>
              <a:rPr sz="135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Tajawal"/>
              </a:rPr>
              <a:t>متنوّعة</a:t>
            </a:r>
            <a:r>
              <a:rPr sz="135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Tajawal"/>
              </a:rPr>
              <a:t>بين</a:t>
            </a:r>
            <a:r>
              <a:rPr sz="1350" b="0" i="0" u="none" dirty="0">
                <a:solidFill>
                  <a:srgbClr val="475569"/>
                </a:solidFill>
                <a:latin typeface="Tajawal"/>
              </a:rPr>
              <a:t> 6 </a:t>
            </a:r>
            <a:r>
              <a:rPr sz="1350" b="0" i="0" u="none" dirty="0" err="1">
                <a:solidFill>
                  <a:srgbClr val="475569"/>
                </a:solidFill>
                <a:latin typeface="Tajawal"/>
              </a:rPr>
              <a:t>إلى</a:t>
            </a:r>
            <a:r>
              <a:rPr sz="1350" b="0" i="0" u="none" dirty="0">
                <a:solidFill>
                  <a:srgbClr val="475569"/>
                </a:solidFill>
                <a:latin typeface="Tajawal"/>
              </a:rPr>
              <a:t> 10 </a:t>
            </a:r>
            <a:r>
              <a:rPr sz="1350" b="0" i="0" u="none" dirty="0" err="1">
                <a:solidFill>
                  <a:srgbClr val="475569"/>
                </a:solidFill>
                <a:latin typeface="Tajawal"/>
              </a:rPr>
              <a:t>مشاركين</a:t>
            </a:r>
            <a:r>
              <a:rPr sz="1350" b="0" i="0" u="none" dirty="0">
                <a:solidFill>
                  <a:srgbClr val="475569"/>
                </a:solidFill>
                <a:latin typeface="Tajawal"/>
              </a:rPr>
              <a:t>. </a:t>
            </a:r>
            <a:r>
              <a:rPr sz="1350" b="0" i="0" u="none" dirty="0" err="1">
                <a:solidFill>
                  <a:srgbClr val="475569"/>
                </a:solidFill>
                <a:latin typeface="Tajawal"/>
              </a:rPr>
              <a:t>توفر</a:t>
            </a:r>
            <a:r>
              <a:rPr sz="135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Tajawal"/>
              </a:rPr>
              <a:t>وقتاً</a:t>
            </a:r>
            <a:r>
              <a:rPr sz="135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Tajawal"/>
              </a:rPr>
              <a:t>وتكشف</a:t>
            </a:r>
            <a:r>
              <a:rPr sz="135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Tajawal"/>
              </a:rPr>
              <a:t>عن</a:t>
            </a:r>
            <a:r>
              <a:rPr sz="135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Tajawal"/>
              </a:rPr>
              <a:t>مساحات</a:t>
            </a:r>
            <a:r>
              <a:rPr sz="135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Tajawal"/>
              </a:rPr>
              <a:t>التوافق</a:t>
            </a:r>
            <a:r>
              <a:rPr sz="135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Tajawal"/>
              </a:rPr>
              <a:t>والاختلاف</a:t>
            </a:r>
            <a:r>
              <a:rPr sz="135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Tajawal"/>
              </a:rPr>
              <a:t>بين</a:t>
            </a:r>
            <a:r>
              <a:rPr sz="135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Tajawal"/>
              </a:rPr>
              <a:t>آراء</a:t>
            </a:r>
            <a:r>
              <a:rPr sz="1350" b="0" i="0" u="none" dirty="0">
                <a:solidFill>
                  <a:srgbClr val="475569"/>
                </a:solidFill>
                <a:latin typeface="Tajawal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Tajawal"/>
              </a:rPr>
              <a:t>المجموعة</a:t>
            </a:r>
            <a:r>
              <a:rPr sz="1350" b="0" i="0" u="none" dirty="0">
                <a:solidFill>
                  <a:srgbClr val="475569"/>
                </a:solidFill>
                <a:latin typeface="Tajawal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05007" y="4262437"/>
            <a:ext cx="2563117" cy="174679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4679" y="1944141"/>
            <a:ext cx="2563117" cy="174679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351" y="4262437"/>
            <a:ext cx="2563117" cy="1472505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4023" y="1944141"/>
            <a:ext cx="2563117" cy="1746795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10281791" y="3871912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F1B8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7421463" y="3871912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F1B8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4561135" y="3871912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F1B8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1700807" y="3871912"/>
            <a:ext cx="209550" cy="20955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38100">
            <a:solidFill>
              <a:srgbClr val="F1B81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196137" y="448567"/>
            <a:ext cx="4300537" cy="3885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3060"/>
              </a:lnSpc>
            </a:pPr>
            <a:r>
              <a:rPr sz="2550" b="0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مراحل</a:t>
            </a:r>
            <a:r>
              <a:rPr sz="2550" b="0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550" b="0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إجراء</a:t>
            </a:r>
            <a:r>
              <a:rPr sz="2550" b="0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550" b="0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المقابلة</a:t>
            </a:r>
            <a:r>
              <a:rPr sz="2550" b="0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550" b="0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البحثية</a:t>
            </a:r>
            <a:endParaRPr sz="2550" b="0" i="0" u="none" dirty="0">
              <a:solidFill>
                <a:srgbClr val="1E253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1610975" y="448567"/>
            <a:ext cx="57150" cy="388590"/>
          </a:xfrm>
          <a:prstGeom prst="rect">
            <a:avLst/>
          </a:prstGeom>
          <a:solidFill>
            <a:srgbClr val="F1B8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875" y="428625"/>
            <a:ext cx="642937" cy="42862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23875" y="3957637"/>
            <a:ext cx="11144250" cy="38100"/>
          </a:xfrm>
          <a:prstGeom prst="rect">
            <a:avLst/>
          </a:prstGeom>
          <a:solidFill>
            <a:srgbClr val="CBD5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196878" y="4462462"/>
            <a:ext cx="2271221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lang="ar-EG" sz="1500" b="1" i="0" u="none" dirty="0">
                <a:solidFill>
                  <a:srgbClr val="00A8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sz="1500" b="1" i="0" u="none" dirty="0" err="1">
                <a:solidFill>
                  <a:srgbClr val="00A8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التخطيط</a:t>
            </a:r>
            <a:r>
              <a:rPr sz="1500" b="1" i="0" u="none" dirty="0">
                <a:solidFill>
                  <a:srgbClr val="00A8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b="1" i="0" u="none" dirty="0" err="1">
                <a:solidFill>
                  <a:srgbClr val="00A8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والإعداد</a:t>
            </a:r>
            <a:endParaRPr sz="1500" b="1" i="0" u="none" dirty="0">
              <a:solidFill>
                <a:srgbClr val="00A8C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305032" y="4872037"/>
            <a:ext cx="2163067" cy="5455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2160"/>
              </a:lnSpc>
            </a:pP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تحديد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الأهداف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،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اختيار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العينة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الممثلة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،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وتصميم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دليل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المقابلة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المبدئي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36550" y="2144166"/>
            <a:ext cx="2271221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lang="ar-EG" sz="1500" b="1" i="0" u="none" dirty="0">
                <a:solidFill>
                  <a:srgbClr val="00A8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</a:t>
            </a:r>
            <a:r>
              <a:rPr sz="1500" b="1" i="0" u="none" dirty="0">
                <a:solidFill>
                  <a:srgbClr val="00A8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b="1" i="0" u="none" dirty="0" err="1">
                <a:solidFill>
                  <a:srgbClr val="00A8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التجريب</a:t>
            </a:r>
            <a:r>
              <a:rPr sz="1500" b="1" i="0" u="none" dirty="0">
                <a:solidFill>
                  <a:srgbClr val="00A8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b="1" i="0" u="none" dirty="0" err="1">
                <a:solidFill>
                  <a:srgbClr val="00A8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الميداني</a:t>
            </a:r>
            <a:endParaRPr sz="1500" b="1" i="0" u="none" dirty="0">
              <a:solidFill>
                <a:srgbClr val="00A8C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444704" y="2553741"/>
            <a:ext cx="2163067" cy="8228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2160"/>
              </a:lnSpc>
            </a:pP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إجراء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مقابلة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استطلاعية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(Pilot Study)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لاختبار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الأسئلة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وتقدير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الوقت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المطلوب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476223" y="4462462"/>
            <a:ext cx="2271221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lang="ar-EG" sz="1500" b="1" i="0" u="none" dirty="0">
                <a:solidFill>
                  <a:srgbClr val="00A8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</a:t>
            </a:r>
            <a:r>
              <a:rPr sz="1500" b="1" i="0" u="none" dirty="0">
                <a:solidFill>
                  <a:srgbClr val="00A8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b="1" i="0" u="none" dirty="0" err="1">
                <a:solidFill>
                  <a:srgbClr val="00A8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التنفيذ</a:t>
            </a:r>
            <a:r>
              <a:rPr sz="1500" b="1" i="0" u="none" dirty="0">
                <a:solidFill>
                  <a:srgbClr val="00A8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b="1" i="0" u="none" dirty="0" err="1">
                <a:solidFill>
                  <a:srgbClr val="00A8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الميداني</a:t>
            </a:r>
            <a:endParaRPr sz="1500" b="1" i="0" u="none" dirty="0">
              <a:solidFill>
                <a:srgbClr val="00A8C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84376" y="4872037"/>
            <a:ext cx="2163067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2160"/>
              </a:lnSpc>
            </a:pP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بناء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الألفة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،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إدارة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الحوار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وتسجيل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المقابلة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بعد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الموافقة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الأخلاقية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15895" y="2144166"/>
            <a:ext cx="2271221" cy="2308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/>
            <a:r>
              <a:rPr lang="ar-EG" sz="1500" b="1" i="0" u="none" dirty="0">
                <a:solidFill>
                  <a:srgbClr val="00A8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4.</a:t>
            </a:r>
            <a:r>
              <a:rPr sz="1500" b="1" i="0" u="none" dirty="0">
                <a:solidFill>
                  <a:srgbClr val="00A8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b="1" i="0" u="none" dirty="0" err="1">
                <a:solidFill>
                  <a:srgbClr val="00A8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التفريغ</a:t>
            </a:r>
            <a:r>
              <a:rPr sz="1500" b="1" i="0" u="none" dirty="0">
                <a:solidFill>
                  <a:srgbClr val="00A8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500" b="1" i="0" u="none" dirty="0" err="1">
                <a:solidFill>
                  <a:srgbClr val="00A8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والتحليل</a:t>
            </a:r>
            <a:endParaRPr sz="1500" b="1" i="0" u="none" dirty="0">
              <a:solidFill>
                <a:srgbClr val="00A8CC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24048" y="2553741"/>
            <a:ext cx="2163067" cy="5455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2160"/>
              </a:lnSpc>
            </a:pP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تحويل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الصوت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لنصوص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،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والترميز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المفهومي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وتحليل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استجابات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المشاركين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046118" y="448567"/>
            <a:ext cx="4450556" cy="3885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3060"/>
              </a:lnSpc>
            </a:pPr>
            <a:r>
              <a:rPr sz="2550" b="0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تصميم</a:t>
            </a:r>
            <a:r>
              <a:rPr sz="2550" b="0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550" b="0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دليل</a:t>
            </a:r>
            <a:r>
              <a:rPr sz="2550" b="0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550" b="0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المقابلة</a:t>
            </a:r>
            <a:r>
              <a:rPr sz="2550" b="0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550" b="0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العلمي</a:t>
            </a:r>
            <a:endParaRPr sz="2550" b="0" i="0" u="none" dirty="0">
              <a:solidFill>
                <a:srgbClr val="1E253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610975" y="448567"/>
            <a:ext cx="57150" cy="388590"/>
          </a:xfrm>
          <a:prstGeom prst="rect">
            <a:avLst/>
          </a:prstGeom>
          <a:solidFill>
            <a:srgbClr val="F1B8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428625"/>
            <a:ext cx="642937" cy="4286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23875" y="2818507"/>
            <a:ext cx="10715625" cy="263534"/>
          </a:xfrm>
          <a:prstGeom prst="rect">
            <a:avLst/>
          </a:prstGeom>
          <a:noFill/>
        </p:spPr>
        <p:txBody>
          <a:bodyPr wrap="square" lIns="209550" tIns="0" rIns="0" bIns="0" anchor="t">
            <a:spAutoFit/>
          </a:bodyPr>
          <a:lstStyle/>
          <a:p>
            <a:pPr algn="r" rtl="1">
              <a:lnSpc>
                <a:spcPts val="2160"/>
              </a:lnSpc>
            </a:pPr>
            <a:r>
              <a:rPr sz="1350" b="1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الأسئلة</a:t>
            </a:r>
            <a:r>
              <a:rPr sz="1350" b="1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1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التمهيدية</a:t>
            </a:r>
            <a:r>
              <a:rPr sz="1350" b="1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البدء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بأسئلة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سهلة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ومرحبة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لكسر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الجليد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وبناء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الثقة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بين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الباحث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والمشاركين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3875" y="3302347"/>
            <a:ext cx="10715625" cy="263534"/>
          </a:xfrm>
          <a:prstGeom prst="rect">
            <a:avLst/>
          </a:prstGeom>
          <a:noFill/>
        </p:spPr>
        <p:txBody>
          <a:bodyPr wrap="square" lIns="209550" tIns="0" rIns="0" bIns="0" anchor="t">
            <a:spAutoFit/>
          </a:bodyPr>
          <a:lstStyle/>
          <a:p>
            <a:pPr algn="r" rtl="1">
              <a:lnSpc>
                <a:spcPts val="2160"/>
              </a:lnSpc>
            </a:pPr>
            <a:r>
              <a:rPr sz="1350" b="1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الأسئلة</a:t>
            </a:r>
            <a:r>
              <a:rPr sz="1350" b="1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1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المحورية</a:t>
            </a:r>
            <a:r>
              <a:rPr sz="1350" b="1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التدرج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نحو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صلب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موضوع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البحث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والتركيز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الإجابة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المباشرة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لأهداف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الدراسة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3875" y="3786187"/>
            <a:ext cx="10715625" cy="263534"/>
          </a:xfrm>
          <a:prstGeom prst="rect">
            <a:avLst/>
          </a:prstGeom>
          <a:noFill/>
        </p:spPr>
        <p:txBody>
          <a:bodyPr wrap="square" lIns="209550" tIns="0" rIns="0" bIns="0" anchor="t">
            <a:spAutoFit/>
          </a:bodyPr>
          <a:lstStyle/>
          <a:p>
            <a:pPr algn="r" rtl="1">
              <a:lnSpc>
                <a:spcPts val="2160"/>
              </a:lnSpc>
            </a:pPr>
            <a:r>
              <a:rPr sz="1350" b="1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الأسئلة</a:t>
            </a:r>
            <a:r>
              <a:rPr sz="1350" b="1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1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التعمقية</a:t>
            </a:r>
            <a:r>
              <a:rPr sz="1350" b="1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(Probing):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استخدام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أسئلة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المتابعة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للتوضيح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وتفكيك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المعاني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المبهمة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والغموض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23875" y="4270027"/>
            <a:ext cx="10715625" cy="263534"/>
          </a:xfrm>
          <a:prstGeom prst="rect">
            <a:avLst/>
          </a:prstGeom>
          <a:noFill/>
        </p:spPr>
        <p:txBody>
          <a:bodyPr wrap="square" lIns="180975" tIns="0" rIns="0" bIns="0" anchor="t">
            <a:spAutoFit/>
          </a:bodyPr>
          <a:lstStyle/>
          <a:p>
            <a:pPr algn="r" rtl="1">
              <a:lnSpc>
                <a:spcPts val="2160"/>
              </a:lnSpc>
            </a:pPr>
            <a:r>
              <a:rPr sz="1350" b="1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الأسئلة</a:t>
            </a:r>
            <a:r>
              <a:rPr sz="1350" b="1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1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الختامية</a:t>
            </a:r>
            <a:r>
              <a:rPr sz="1350" b="1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تلخيص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النقاط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وإعطاء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الفرصة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للمشارك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لإضافة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أي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معلومات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أو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ملاحظات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لم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تُذكر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58575" y="2851844"/>
            <a:ext cx="209550" cy="219075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58575" y="3335684"/>
            <a:ext cx="209550" cy="219075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58575" y="3819525"/>
            <a:ext cx="209550" cy="219075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87150" y="4303365"/>
            <a:ext cx="180975" cy="2190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946231" y="435322"/>
            <a:ext cx="3550443" cy="3199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2520"/>
              </a:lnSpc>
            </a:pPr>
            <a:r>
              <a:rPr sz="2100" b="0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مهارات</a:t>
            </a:r>
            <a:r>
              <a:rPr sz="2100" b="0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00" b="0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الباحث</a:t>
            </a:r>
            <a:r>
              <a:rPr sz="2100" b="0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00" b="0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أثناء</a:t>
            </a:r>
            <a:r>
              <a:rPr sz="2100" b="0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100" b="0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المقابلة</a:t>
            </a:r>
            <a:endParaRPr sz="2100" b="0" i="0" u="none" dirty="0">
              <a:solidFill>
                <a:srgbClr val="1E253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610975" y="435322"/>
            <a:ext cx="57150" cy="319980"/>
          </a:xfrm>
          <a:prstGeom prst="rect">
            <a:avLst/>
          </a:prstGeom>
          <a:solidFill>
            <a:srgbClr val="F1B8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9875" y="428625"/>
            <a:ext cx="500062" cy="33337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187689" y="952500"/>
            <a:ext cx="3480435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800" b="1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كفاءة</a:t>
            </a:r>
            <a:r>
              <a:rPr sz="1800" b="1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b="1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الباحث</a:t>
            </a:r>
            <a:r>
              <a:rPr sz="1800" b="1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b="1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محرك</a:t>
            </a:r>
            <a:r>
              <a:rPr sz="1800" b="1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b="1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نجاح</a:t>
            </a:r>
            <a:r>
              <a:rPr sz="1800" b="1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b="1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المقابلة</a:t>
            </a:r>
            <a:endParaRPr sz="1800" b="1" i="0" u="none" dirty="0">
              <a:solidFill>
                <a:srgbClr val="1E253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96225" y="1495425"/>
            <a:ext cx="3771900" cy="2634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2160"/>
              </a:lnSpc>
            </a:pP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يتطلب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النجاح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الميداني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مهارات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عالية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التواصل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الفعّال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19875" y="1979265"/>
            <a:ext cx="4619625" cy="263534"/>
          </a:xfrm>
          <a:prstGeom prst="rect">
            <a:avLst/>
          </a:prstGeom>
          <a:noFill/>
        </p:spPr>
        <p:txBody>
          <a:bodyPr wrap="square" lIns="209550" tIns="0" rIns="0" bIns="0" anchor="t">
            <a:spAutoFit/>
          </a:bodyPr>
          <a:lstStyle/>
          <a:p>
            <a:pPr algn="r" rtl="1">
              <a:lnSpc>
                <a:spcPts val="2160"/>
              </a:lnSpc>
            </a:pPr>
            <a:r>
              <a:rPr sz="1350" b="1" i="0" u="none" dirty="0" err="1">
                <a:solidFill>
                  <a:srgbClr val="1E2530"/>
                </a:solidFill>
                <a:latin typeface="+mj-lt"/>
              </a:rPr>
              <a:t>الاستماع</a:t>
            </a:r>
            <a:r>
              <a:rPr sz="1350" b="1" i="0" u="none" dirty="0">
                <a:solidFill>
                  <a:srgbClr val="1E2530"/>
                </a:solidFill>
                <a:latin typeface="+mj-lt"/>
              </a:rPr>
              <a:t> </a:t>
            </a:r>
            <a:r>
              <a:rPr sz="1350" b="1" i="0" u="none" dirty="0" err="1">
                <a:solidFill>
                  <a:srgbClr val="1E2530"/>
                </a:solidFill>
                <a:latin typeface="+mj-lt"/>
              </a:rPr>
              <a:t>النشط</a:t>
            </a:r>
            <a:r>
              <a:rPr sz="1350" b="1" i="0" u="none" dirty="0">
                <a:solidFill>
                  <a:srgbClr val="1E2530"/>
                </a:solidFill>
                <a:latin typeface="+mj-lt"/>
              </a:rPr>
              <a:t>: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إعطاء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المشارك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مساحة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كاملة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للتعبير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دون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مقاطعة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19875" y="2737395"/>
            <a:ext cx="4619625" cy="263534"/>
          </a:xfrm>
          <a:prstGeom prst="rect">
            <a:avLst/>
          </a:prstGeom>
          <a:noFill/>
        </p:spPr>
        <p:txBody>
          <a:bodyPr wrap="square" lIns="266700" tIns="0" rIns="0" bIns="0" anchor="t">
            <a:spAutoFit/>
          </a:bodyPr>
          <a:lstStyle/>
          <a:p>
            <a:pPr algn="r" rtl="1">
              <a:lnSpc>
                <a:spcPts val="2160"/>
              </a:lnSpc>
            </a:pPr>
            <a:r>
              <a:rPr sz="1350" b="1" i="0" u="none" dirty="0" err="1">
                <a:solidFill>
                  <a:srgbClr val="1E2530"/>
                </a:solidFill>
                <a:latin typeface="+mj-lt"/>
              </a:rPr>
              <a:t>الحيادية</a:t>
            </a:r>
            <a:r>
              <a:rPr sz="1350" b="1" i="0" u="none" dirty="0">
                <a:solidFill>
                  <a:srgbClr val="1E2530"/>
                </a:solidFill>
                <a:latin typeface="+mj-lt"/>
              </a:rPr>
              <a:t> </a:t>
            </a:r>
            <a:r>
              <a:rPr sz="1350" b="1" i="0" u="none" dirty="0" err="1">
                <a:solidFill>
                  <a:srgbClr val="1E2530"/>
                </a:solidFill>
                <a:latin typeface="+mj-lt"/>
              </a:rPr>
              <a:t>التامة</a:t>
            </a:r>
            <a:r>
              <a:rPr sz="1350" b="1" i="0" u="none" dirty="0">
                <a:solidFill>
                  <a:srgbClr val="1E2530"/>
                </a:solidFill>
                <a:latin typeface="+mj-lt"/>
              </a:rPr>
              <a:t>: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تجنب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توجيه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الإجابات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أو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إبداء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الانطباعات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الشخصية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19875" y="3221235"/>
            <a:ext cx="4619625" cy="263534"/>
          </a:xfrm>
          <a:prstGeom prst="rect">
            <a:avLst/>
          </a:prstGeom>
          <a:noFill/>
        </p:spPr>
        <p:txBody>
          <a:bodyPr wrap="square" lIns="238125" tIns="0" rIns="0" bIns="0" anchor="t">
            <a:spAutoFit/>
          </a:bodyPr>
          <a:lstStyle/>
          <a:p>
            <a:pPr algn="r" rtl="1">
              <a:lnSpc>
                <a:spcPts val="2160"/>
              </a:lnSpc>
            </a:pPr>
            <a:r>
              <a:rPr sz="1350" b="1" i="0" u="none" dirty="0" err="1">
                <a:solidFill>
                  <a:srgbClr val="1E2530"/>
                </a:solidFill>
                <a:latin typeface="+mj-lt"/>
              </a:rPr>
              <a:t>ملاحظة</a:t>
            </a:r>
            <a:r>
              <a:rPr sz="1350" b="1" i="0" u="none" dirty="0">
                <a:solidFill>
                  <a:srgbClr val="1E2530"/>
                </a:solidFill>
                <a:latin typeface="+mj-lt"/>
              </a:rPr>
              <a:t> </a:t>
            </a:r>
            <a:r>
              <a:rPr sz="1350" b="1" i="0" u="none" dirty="0" err="1">
                <a:solidFill>
                  <a:srgbClr val="1E2530"/>
                </a:solidFill>
                <a:latin typeface="+mj-lt"/>
              </a:rPr>
              <a:t>الإشارات</a:t>
            </a:r>
            <a:r>
              <a:rPr sz="1350" b="1" i="0" u="none" dirty="0">
                <a:solidFill>
                  <a:srgbClr val="1E2530"/>
                </a:solidFill>
                <a:latin typeface="+mj-lt"/>
              </a:rPr>
              <a:t>: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تدوبن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الانفعالات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ولغة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الجسد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+mj-lt"/>
              </a:rPr>
              <a:t>بقة</a:t>
            </a:r>
            <a:r>
              <a:rPr sz="1350" b="0" i="0" u="none" dirty="0">
                <a:solidFill>
                  <a:srgbClr val="475569"/>
                </a:solidFill>
                <a:latin typeface="+mj-lt"/>
              </a:rPr>
              <a:t>.</a:t>
            </a:r>
          </a:p>
        </p:txBody>
      </p:sp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58575" y="2012602"/>
            <a:ext cx="209550" cy="219075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01425" y="2770733"/>
            <a:ext cx="266700" cy="219075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30000" y="3254573"/>
            <a:ext cx="238125" cy="21907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0" y="2476500"/>
            <a:ext cx="5381625" cy="26193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776210" y="448567"/>
            <a:ext cx="3720465" cy="3885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3060"/>
              </a:lnSpc>
            </a:pPr>
            <a:r>
              <a:rPr sz="2550" b="0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مؤشرات</a:t>
            </a:r>
            <a:r>
              <a:rPr sz="2550" b="0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550" b="0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الأبحاث</a:t>
            </a:r>
            <a:r>
              <a:rPr sz="2550" b="0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550" b="0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النوعية</a:t>
            </a:r>
            <a:endParaRPr sz="2550" b="0" i="0" u="none" dirty="0">
              <a:solidFill>
                <a:srgbClr val="1E253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610975" y="448567"/>
            <a:ext cx="57150" cy="388590"/>
          </a:xfrm>
          <a:prstGeom prst="rect">
            <a:avLst/>
          </a:prstGeom>
          <a:solidFill>
            <a:srgbClr val="F1B8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428625"/>
            <a:ext cx="642937" cy="4286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667500" y="2857500"/>
            <a:ext cx="4619625" cy="12726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9750"/>
              </a:lnSpc>
            </a:pPr>
            <a:r>
              <a:rPr sz="9750" b="0" i="0" u="none" dirty="0">
                <a:solidFill>
                  <a:srgbClr val="F1B818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85%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67500" y="4238625"/>
            <a:ext cx="4619625" cy="2539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50" b="1" i="0" u="none" dirty="0" err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نسبة</a:t>
            </a:r>
            <a:r>
              <a:rPr sz="1650" b="1" i="0" u="none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50" b="1" i="0" u="none" dirty="0" err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استخدام</a:t>
            </a:r>
            <a:r>
              <a:rPr sz="1650" b="1" i="0" u="none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50" b="1" i="0" u="none" dirty="0" err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المقابلات</a:t>
            </a:r>
            <a:r>
              <a:rPr sz="1650" b="1" i="0" u="none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50" b="1" i="0" u="none" dirty="0" err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شبه</a:t>
            </a:r>
            <a:r>
              <a:rPr sz="1650" b="1" i="0" u="none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50" b="1" i="0" u="none" dirty="0" err="1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المقننة</a:t>
            </a:r>
            <a:endParaRPr sz="1650" b="1" i="0" u="none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4793" y="2851844"/>
            <a:ext cx="5650706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800" b="1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التوازن</a:t>
            </a:r>
            <a:r>
              <a:rPr sz="1800" b="1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b="1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المنهجي</a:t>
            </a:r>
            <a:r>
              <a:rPr sz="1800" b="1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b="1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الأكثر</a:t>
            </a:r>
            <a:r>
              <a:rPr sz="1800" b="1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b="1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اعتماداً</a:t>
            </a:r>
            <a:endParaRPr sz="1800" b="1" i="0" u="none" dirty="0">
              <a:solidFill>
                <a:srgbClr val="1E253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3875" y="3394769"/>
            <a:ext cx="5381625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2160"/>
              </a:lnSpc>
            </a:pP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تُظهر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الممارسات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البحثية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الحديثة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أن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أكثر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85%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من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الدراسات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النوعية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الميدانية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تعتمد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المقابلات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شبه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المقننة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(Semi-Structured Interviews).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3875" y="4057650"/>
            <a:ext cx="5381625" cy="5485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2160"/>
              </a:lnSpc>
            </a:pP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يعود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هذا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التفضيل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الواسع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قدرتها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الفائقة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الجمع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بين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الهيكلية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المنهجية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الموجهة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والمرونة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الاستكشافية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التي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تضمن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دقة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وعمق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البيانات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الكيفية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4676775"/>
            <a:ext cx="11144250" cy="57150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1143000"/>
            <a:ext cx="11144250" cy="52863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76072" y="448567"/>
            <a:ext cx="4820602" cy="3885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3060"/>
              </a:lnSpc>
            </a:pPr>
            <a:r>
              <a:rPr sz="2550" b="0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مقارنة</a:t>
            </a:r>
            <a:r>
              <a:rPr sz="2550" b="0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550" b="0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المقابلة</a:t>
            </a:r>
            <a:r>
              <a:rPr sz="2550" b="0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550" b="0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بالأدوات</a:t>
            </a:r>
            <a:r>
              <a:rPr sz="2550" b="0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550" b="0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الأخرى</a:t>
            </a:r>
            <a:endParaRPr sz="2550" b="0" i="0" u="none" dirty="0">
              <a:solidFill>
                <a:srgbClr val="1E253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610975" y="448567"/>
            <a:ext cx="57150" cy="388590"/>
          </a:xfrm>
          <a:prstGeom prst="rect">
            <a:avLst/>
          </a:prstGeom>
          <a:solidFill>
            <a:srgbClr val="F1B8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875" y="428625"/>
            <a:ext cx="642937" cy="42862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3875" y="2156519"/>
            <a:ext cx="3524250" cy="3259335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3875" y="2156519"/>
            <a:ext cx="3524250" cy="3259335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2156519"/>
            <a:ext cx="3524250" cy="325933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176135" y="448567"/>
            <a:ext cx="4320540" cy="3885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3060"/>
              </a:lnSpc>
            </a:pPr>
            <a:r>
              <a:rPr sz="2550" b="0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الأخلاقيات</a:t>
            </a:r>
            <a:r>
              <a:rPr sz="2550" b="0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550" b="0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الحاكمة</a:t>
            </a:r>
            <a:r>
              <a:rPr sz="2550" b="0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550" b="0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للمقابلة</a:t>
            </a:r>
            <a:endParaRPr sz="2550" b="0" i="0" u="none" dirty="0">
              <a:solidFill>
                <a:srgbClr val="1E253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610975" y="448567"/>
            <a:ext cx="57150" cy="388590"/>
          </a:xfrm>
          <a:prstGeom prst="rect">
            <a:avLst/>
          </a:prstGeom>
          <a:solidFill>
            <a:srgbClr val="F1B8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428625"/>
            <a:ext cx="642937" cy="42862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292464" y="3366194"/>
            <a:ext cx="3080385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800" b="1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الموافقة</a:t>
            </a:r>
            <a:r>
              <a:rPr sz="1800" b="1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b="1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المستنيرة</a:t>
            </a:r>
            <a:endParaRPr sz="1800" b="1" i="0" u="none" dirty="0">
              <a:solidFill>
                <a:srgbClr val="1E253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39150" y="3909119"/>
            <a:ext cx="2933700" cy="8228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 rtl="1">
              <a:lnSpc>
                <a:spcPts val="2160"/>
              </a:lnSpc>
            </a:pP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إطلاع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المشارك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بشكل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واضح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على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أهداف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البحث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وطبيعة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استخدام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البيانات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وتأكيد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حقه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الكامل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الانسحاب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أي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وقت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482465" y="3366194"/>
            <a:ext cx="3080385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800" b="1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سرية</a:t>
            </a:r>
            <a:r>
              <a:rPr sz="1800" b="1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b="1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هوية</a:t>
            </a:r>
            <a:r>
              <a:rPr sz="1800" b="1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b="1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المبحوث</a:t>
            </a:r>
            <a:endParaRPr sz="1800" b="1" i="0" u="none" dirty="0">
              <a:solidFill>
                <a:srgbClr val="1E253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29150" y="3909119"/>
            <a:ext cx="2933700" cy="82287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 rtl="1">
              <a:lnSpc>
                <a:spcPts val="2160"/>
              </a:lnSpc>
            </a:pP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تشفير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الأسماء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والبيانات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الشخصية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واستخدام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رموز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مستعارة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للضمان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المطلق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لعدم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كشف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الهوية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عند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نشر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الدراسة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2464" y="3366194"/>
            <a:ext cx="3080385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800" b="1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حماية</a:t>
            </a:r>
            <a:r>
              <a:rPr sz="1800" b="1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800" b="1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التسجيلات</a:t>
            </a:r>
            <a:endParaRPr sz="1800" b="1" i="0" u="none" dirty="0">
              <a:solidFill>
                <a:srgbClr val="1E253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19150" y="3909119"/>
            <a:ext cx="2933700" cy="8215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just" rtl="1">
              <a:lnSpc>
                <a:spcPts val="2160"/>
              </a:lnSpc>
            </a:pP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تخزين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التسجيلات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الصوتية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والنصوص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المفرغة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في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وسائط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أمان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مشفرة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،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وإتلاف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الملفات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الخام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بعد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انتهاء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فترة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حفظ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البيانات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البحثية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44225" y="2642294"/>
            <a:ext cx="428625" cy="3810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86600" y="2642294"/>
            <a:ext cx="476250" cy="3810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4225" y="2642294"/>
            <a:ext cx="428625" cy="381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875" y="1976437"/>
            <a:ext cx="5381625" cy="3619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986236" y="448567"/>
            <a:ext cx="3510438" cy="3885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3060"/>
              </a:lnSpc>
            </a:pPr>
            <a:r>
              <a:rPr sz="2550" b="0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تفريغ</a:t>
            </a:r>
            <a:r>
              <a:rPr sz="2550" b="0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550" b="0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وترميز</a:t>
            </a:r>
            <a:r>
              <a:rPr sz="2550" b="0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550" b="0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المقابلات</a:t>
            </a:r>
            <a:endParaRPr sz="2550" b="0" i="0" u="none" dirty="0">
              <a:solidFill>
                <a:srgbClr val="1E253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610975" y="448567"/>
            <a:ext cx="57150" cy="388590"/>
          </a:xfrm>
          <a:prstGeom prst="rect">
            <a:avLst/>
          </a:prstGeom>
          <a:solidFill>
            <a:srgbClr val="F1B8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" y="428625"/>
            <a:ext cx="642937" cy="428625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1985962"/>
            <a:ext cx="5362575" cy="36004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286500" y="1976437"/>
            <a:ext cx="4953000" cy="545599"/>
          </a:xfrm>
          <a:prstGeom prst="rect">
            <a:avLst/>
          </a:prstGeom>
          <a:noFill/>
        </p:spPr>
        <p:txBody>
          <a:bodyPr wrap="square" lIns="161925" tIns="0" rIns="0" bIns="0" anchor="t">
            <a:spAutoFit/>
          </a:bodyPr>
          <a:lstStyle/>
          <a:p>
            <a:pPr algn="r" rtl="1">
              <a:lnSpc>
                <a:spcPts val="2160"/>
              </a:lnSpc>
            </a:pPr>
            <a:r>
              <a:rPr sz="1350" b="1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التفريغ</a:t>
            </a:r>
            <a:r>
              <a:rPr sz="1350" b="1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1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النصي</a:t>
            </a:r>
            <a:r>
              <a:rPr lang="ar-EG" sz="1350" b="1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1350" b="1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</a:t>
            </a:r>
            <a:r>
              <a:rPr lang="en-US" sz="1350" b="1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sz="1350" b="1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Transcription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تحويل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التسجيلات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الصوتية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نصوص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مكتوبة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بدقة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وحرفية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عالية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86500" y="2734567"/>
            <a:ext cx="4953000" cy="545599"/>
          </a:xfrm>
          <a:prstGeom prst="rect">
            <a:avLst/>
          </a:prstGeom>
          <a:noFill/>
        </p:spPr>
        <p:txBody>
          <a:bodyPr wrap="square" lIns="209550" tIns="0" rIns="0" bIns="0" anchor="t">
            <a:spAutoFit/>
          </a:bodyPr>
          <a:lstStyle/>
          <a:p>
            <a:pPr algn="r" rtl="1">
              <a:lnSpc>
                <a:spcPts val="2160"/>
              </a:lnSpc>
            </a:pPr>
            <a:r>
              <a:rPr sz="1350" b="1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الترميز</a:t>
            </a:r>
            <a:r>
              <a:rPr sz="1350" b="1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1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الموضوعي</a:t>
            </a:r>
            <a:r>
              <a:rPr lang="ar-EG" sz="1350" b="1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1350" b="1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Thematic Coding</a:t>
            </a:r>
            <a:r>
              <a:rPr lang="ar-EG" sz="1350" b="1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):</a:t>
            </a:r>
            <a:r>
              <a:rPr lang="ar-EG" sz="1350" b="1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تقسيم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النصوص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إلى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رموز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وتصنيفات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فرعية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ورئيسية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86500" y="3492698"/>
            <a:ext cx="4953000" cy="548580"/>
          </a:xfrm>
          <a:prstGeom prst="rect">
            <a:avLst/>
          </a:prstGeom>
          <a:noFill/>
        </p:spPr>
        <p:txBody>
          <a:bodyPr wrap="square" lIns="238125" tIns="0" rIns="0" bIns="0" anchor="t">
            <a:spAutoFit/>
          </a:bodyPr>
          <a:lstStyle/>
          <a:p>
            <a:pPr algn="r" rtl="1">
              <a:lnSpc>
                <a:spcPts val="2160"/>
              </a:lnSpc>
            </a:pPr>
            <a:r>
              <a:rPr sz="1350" b="1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استخلاص</a:t>
            </a:r>
            <a:r>
              <a:rPr sz="1350" b="1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1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النماذج</a:t>
            </a:r>
            <a:r>
              <a:rPr sz="1350" b="1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ربط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المحاور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ببعضها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لبناء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النموذج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الفكري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والإجابة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عن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تساؤلات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3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البحث</a:t>
            </a:r>
            <a:r>
              <a:rPr sz="13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06200" y="2009775"/>
            <a:ext cx="161925" cy="219075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58575" y="2767905"/>
            <a:ext cx="209550" cy="219075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30000" y="3526035"/>
            <a:ext cx="238125" cy="21907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5162" y="5080843"/>
            <a:ext cx="5781675" cy="781050"/>
          </a:xfrm>
          <a:prstGeom prst="rect">
            <a:avLst/>
          </a:prstGeom>
        </p:spPr>
      </p:pic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8750" y="996106"/>
            <a:ext cx="1714500" cy="1143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90611" y="2819846"/>
            <a:ext cx="6210776" cy="6463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200" b="1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هل</a:t>
            </a:r>
            <a:r>
              <a:rPr sz="4200" b="1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4200" b="1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لديك</a:t>
            </a:r>
            <a:r>
              <a:rPr sz="4200" b="1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4200" b="1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أي</a:t>
            </a:r>
            <a:r>
              <a:rPr sz="4200" b="1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4200" b="1" i="0" u="none" dirty="0" err="1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استفسارات</a:t>
            </a:r>
            <a:r>
              <a:rPr sz="4200" b="1" i="0" u="none" dirty="0">
                <a:solidFill>
                  <a:srgbClr val="1E253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762250" y="3962846"/>
            <a:ext cx="6667500" cy="63934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ts val="2640"/>
              </a:lnSpc>
            </a:pPr>
            <a:r>
              <a:rPr sz="16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يسعدنا</a:t>
            </a:r>
            <a:r>
              <a:rPr sz="16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دائماً</a:t>
            </a:r>
            <a:r>
              <a:rPr sz="16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تقديم</a:t>
            </a:r>
            <a:r>
              <a:rPr sz="16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الدعم</a:t>
            </a:r>
            <a:r>
              <a:rPr sz="16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الإحصائي</a:t>
            </a:r>
            <a:r>
              <a:rPr sz="16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والمنهجي</a:t>
            </a:r>
            <a:r>
              <a:rPr sz="16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الكامل</a:t>
            </a:r>
            <a:r>
              <a:rPr sz="16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لكافة</a:t>
            </a:r>
            <a:r>
              <a:rPr sz="16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أبحاثكم</a:t>
            </a:r>
            <a:r>
              <a:rPr sz="16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ودراساتكم</a:t>
            </a:r>
            <a:r>
              <a:rPr sz="16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العلمية</a:t>
            </a:r>
            <a:r>
              <a:rPr sz="16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الكيفية</a:t>
            </a:r>
            <a:r>
              <a:rPr sz="16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1650" b="0" i="0" u="none" dirty="0" err="1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والكمية</a:t>
            </a:r>
            <a:r>
              <a:rPr sz="1650" b="0" i="0" u="none" dirty="0">
                <a:solidFill>
                  <a:srgbClr val="47556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052637" y="2843212"/>
            <a:ext cx="8086725" cy="78477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2052637" y="3618458"/>
            <a:ext cx="8086725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2052637" y="3618458"/>
            <a:ext cx="8086725" cy="9525"/>
          </a:xfrm>
          <a:prstGeom prst="rect">
            <a:avLst/>
          </a:prstGeom>
          <a:solidFill>
            <a:srgbClr val="75757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2112" y="2992635"/>
            <a:ext cx="857250" cy="47625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052637" y="2986087"/>
            <a:ext cx="6991350" cy="1980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1560"/>
              </a:lnSpc>
            </a:pPr>
            <a:r>
              <a:rPr sz="975" b="0" i="0" u="none">
                <a:solidFill>
                  <a:srgbClr val="475569"/>
                </a:solidFill>
                <a:latin typeface="Tajawal"/>
              </a:rPr>
              <a:t>https://pointconsultancy.com/wp-content/uploads/2026/07/One-to-One-In-Depth-Interview-for-Market-Research.webp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52637" y="3231802"/>
            <a:ext cx="6991350" cy="2437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1920"/>
              </a:lnSpc>
            </a:pPr>
            <a:r>
              <a:rPr sz="1200" b="0" i="0" u="none" dirty="0">
                <a:solidFill>
                  <a:srgbClr val="475569"/>
                </a:solidFill>
                <a:latin typeface="Tajawal"/>
              </a:rPr>
              <a:t>Source: </a:t>
            </a:r>
            <a:r>
              <a:rPr sz="1200" b="0" i="0" u="none" dirty="0">
                <a:solidFill>
                  <a:srgbClr val="4F46E5"/>
                </a:solidFill>
                <a:latin typeface="Tajawal"/>
              </a:rPr>
              <a:t>pointconsultancy.com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2112" y="3777406"/>
            <a:ext cx="857250" cy="4762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052637" y="3770858"/>
            <a:ext cx="6991350" cy="1980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1560"/>
              </a:lnSpc>
            </a:pPr>
            <a:r>
              <a:rPr sz="975" b="0" i="0" u="none">
                <a:solidFill>
                  <a:srgbClr val="475569"/>
                </a:solidFill>
                <a:latin typeface="Tajawal"/>
              </a:rPr>
              <a:t>https://15writers.com/wp-content/uploads/2019/10/Table-1-Key-Benefits-of-AI-Implementation-at-Hospitality-Industry-Organisations.png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052637" y="4016573"/>
            <a:ext cx="6991350" cy="2437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1920"/>
              </a:lnSpc>
            </a:pPr>
            <a:r>
              <a:rPr sz="1200" b="0" i="0" u="none">
                <a:solidFill>
                  <a:srgbClr val="475569"/>
                </a:solidFill>
                <a:latin typeface="Tajawal"/>
              </a:rPr>
              <a:t>Source: </a:t>
            </a:r>
            <a:r>
              <a:rPr sz="1200" b="0" i="0" u="none">
                <a:solidFill>
                  <a:srgbClr val="4F46E5"/>
                </a:solidFill>
                <a:latin typeface="Tajawal"/>
              </a:rPr>
              <a:t>15writers.com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266396" y="428625"/>
            <a:ext cx="2230278" cy="38859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ts val="3060"/>
              </a:lnSpc>
            </a:pPr>
            <a:r>
              <a:rPr sz="2550" b="0" i="0" u="none">
                <a:solidFill>
                  <a:srgbClr val="1E2530"/>
                </a:solidFill>
                <a:latin typeface="Cairo ExtraBold"/>
              </a:rPr>
              <a:t>Image Sources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1610975" y="428625"/>
            <a:ext cx="57150" cy="388590"/>
          </a:xfrm>
          <a:prstGeom prst="rect">
            <a:avLst/>
          </a:prstGeom>
          <a:solidFill>
            <a:srgbClr val="F1B8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675</Words>
  <Application>Microsoft Office PowerPoint</Application>
  <PresentationFormat>Widescreen</PresentationFormat>
  <Paragraphs>80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Cairo</vt:lpstr>
      <vt:lpstr>Cairo ExtraBold</vt:lpstr>
      <vt:lpstr>Calibri</vt:lpstr>
      <vt:lpstr>Segoe UI Semibold</vt:lpstr>
      <vt:lpstr>Tajawal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menna gamal</cp:lastModifiedBy>
  <cp:revision>3</cp:revision>
  <dcterms:created xsi:type="dcterms:W3CDTF">2013-01-27T09:14:16Z</dcterms:created>
  <dcterms:modified xsi:type="dcterms:W3CDTF">2026-09-03T07:33:29Z</dcterms:modified>
  <cp:category/>
</cp:coreProperties>
</file>