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9.png"/><Relationship Id="rId4" Type="http://schemas.openxmlformats.org/officeDocument/2006/relationships/image" Target="../media/image6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7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6.png"/><Relationship Id="rId6" Type="http://schemas.openxmlformats.org/officeDocument/2006/relationships/image" Target="../media/image9.png"/><Relationship Id="rId7" Type="http://schemas.openxmlformats.org/officeDocument/2006/relationships/image" Target="../media/image10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6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2" Type="http://schemas.openxmlformats.org/officeDocument/2006/relationships/image" Target="../media/image20.png"/><Relationship Id="rId13" Type="http://schemas.openxmlformats.org/officeDocument/2006/relationships/image" Target="../media/image21.png"/><Relationship Id="rId14" Type="http://schemas.openxmlformats.org/officeDocument/2006/relationships/image" Target="../media/image22.png"/><Relationship Id="rId15" Type="http://schemas.openxmlformats.org/officeDocument/2006/relationships/image" Target="../media/image2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4.png"/><Relationship Id="rId4" Type="http://schemas.openxmlformats.org/officeDocument/2006/relationships/image" Target="../media/image6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9.png"/><Relationship Id="rId4" Type="http://schemas.openxmlformats.org/officeDocument/2006/relationships/image" Target="../media/image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148" y="1407169"/>
            <a:ext cx="3047851" cy="20319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862" y="3724870"/>
            <a:ext cx="2200275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20603" y="4334470"/>
            <a:ext cx="6350793" cy="666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5250"/>
              </a:lnSpc>
            </a:pPr>
            <a:r>
              <a:rPr b="0" sz="4200" i="0" u="none">
                <a:solidFill>
                  <a:srgbClr val="1E2738"/>
                </a:solidFill>
                <a:latin typeface="Cairo ExtraBold"/>
              </a:rPr>
              <a:t>التحليل الإحصائي للبيانات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05100" y="5001220"/>
            <a:ext cx="6781800" cy="335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b="0" sz="1650" i="0" u="none">
                <a:solidFill>
                  <a:srgbClr val="475569"/>
                </a:solidFill>
                <a:latin typeface="Cairo"/>
              </a:rPr>
              <a:t>من المفاهيم الأساسية إلى اتخاذ القرارات الاستراتيجية المبنية على الأدلة والبراهين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3712" y="3858220"/>
            <a:ext cx="152400" cy="152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924300"/>
            <a:ext cx="11049000" cy="571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9259" y="4238625"/>
            <a:ext cx="2541240" cy="132010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339" y="2347019"/>
            <a:ext cx="2541240" cy="132010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7419" y="4238625"/>
            <a:ext cx="2541240" cy="132010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347019"/>
            <a:ext cx="2541240" cy="132010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38125"/>
            <a:ext cx="542925" cy="3619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205752" y="4419600"/>
            <a:ext cx="2288254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75"/>
              </a:lnSpc>
            </a:pPr>
            <a:r>
              <a:rPr b="1" sz="1500" i="0" u="none">
                <a:solidFill>
                  <a:srgbClr val="1E2738"/>
                </a:solidFill>
                <a:latin typeface="Cairo"/>
              </a:rPr>
              <a:t>1. صياغة الفرضيات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60234" y="4714875"/>
            <a:ext cx="217929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Cairo"/>
              </a:rPr>
              <a:t>تحديد أسئلة الدراسة وتحديد الفرضية الصفرية والبديلة.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69832" y="2527994"/>
            <a:ext cx="2288254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75"/>
              </a:lnSpc>
            </a:pPr>
            <a:r>
              <a:rPr b="1" sz="1500" i="0" u="none">
                <a:solidFill>
                  <a:srgbClr val="1E2738"/>
                </a:solidFill>
                <a:latin typeface="Cairo"/>
              </a:rPr>
              <a:t>2. تصميم العينة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24314" y="2823269"/>
            <a:ext cx="217929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Cairo"/>
              </a:rPr>
              <a:t>اختيار حجم ونوع العينة (عشوائية أو طبقية أو غير احتمالية).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33912" y="4419600"/>
            <a:ext cx="2288254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75"/>
              </a:lnSpc>
            </a:pPr>
            <a:r>
              <a:rPr b="1" sz="1500" i="0" u="none">
                <a:solidFill>
                  <a:srgbClr val="1E2738"/>
                </a:solidFill>
                <a:latin typeface="Cairo"/>
              </a:rPr>
              <a:t>3. إجراء التحليل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88394" y="4714875"/>
            <a:ext cx="217929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Cairo"/>
              </a:rPr>
              <a:t>تطبيق الاختبارات الإحصائية والتأكد من تحقق الشروط.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7992" y="2527994"/>
            <a:ext cx="2288254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75"/>
              </a:lnSpc>
            </a:pPr>
            <a:r>
              <a:rPr b="1" sz="1500" i="0" u="none">
                <a:solidFill>
                  <a:srgbClr val="1E2738"/>
                </a:solidFill>
                <a:latin typeface="Cairo"/>
              </a:rPr>
              <a:t>4. التقرير النهائي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2475" y="2823269"/>
            <a:ext cx="217929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Cairo"/>
              </a:rPr>
              <a:t>عرض الجداول والرسوم البيانية وكتابة المناقشة والتوصيات.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193" y="476250"/>
            <a:ext cx="11451431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3375"/>
              </a:lnSpc>
            </a:pPr>
            <a:r>
              <a:rPr b="0" sz="2700" i="0" u="none">
                <a:solidFill>
                  <a:srgbClr val="1E2738"/>
                </a:solidFill>
                <a:latin typeface="Cairo ExtraBold"/>
              </a:rPr>
              <a:t>خريطة طريق البحث الإحصائي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1563350" y="476250"/>
            <a:ext cx="57150" cy="428625"/>
          </a:xfrm>
          <a:prstGeom prst="rect">
            <a:avLst/>
          </a:prstGeom>
          <a:solidFill>
            <a:srgbClr val="11BA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10235579" y="3838575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FFB8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399659" y="3838575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11BA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4563740" y="3838575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FFB8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1727820" y="3838575"/>
            <a:ext cx="228600" cy="228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11BA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143000"/>
            <a:ext cx="11049000" cy="5238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542925" cy="3619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096767"/>
            <a:ext cx="11049000" cy="50289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8800" y="5258692"/>
            <a:ext cx="133350" cy="1714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193" y="476250"/>
            <a:ext cx="11451431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3375"/>
              </a:lnSpc>
            </a:pPr>
            <a:r>
              <a:rPr b="0" sz="2700" i="0" u="none">
                <a:solidFill>
                  <a:srgbClr val="1E2738"/>
                </a:solidFill>
                <a:latin typeface="Cairo ExtraBold"/>
              </a:rPr>
              <a:t>توزيع مجالات تطبيق التحليل الإحصائي</a:t>
            </a:r>
          </a:p>
        </p:txBody>
      </p:sp>
      <p:sp>
        <p:nvSpPr>
          <p:cNvPr id="8" name="Rectangle 7"/>
          <p:cNvSpPr/>
          <p:nvPr/>
        </p:nvSpPr>
        <p:spPr>
          <a:xfrm>
            <a:off x="11563350" y="476250"/>
            <a:ext cx="57150" cy="428625"/>
          </a:xfrm>
          <a:prstGeom prst="rect">
            <a:avLst/>
          </a:prstGeom>
          <a:solidFill>
            <a:srgbClr val="11BA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476250"/>
            <a:ext cx="2286000" cy="1524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15514" y="2190750"/>
            <a:ext cx="7760970" cy="76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b="1" sz="4800" i="0" u="none">
                <a:solidFill>
                  <a:srgbClr val="1E2738"/>
                </a:solidFill>
                <a:latin typeface="Cairo"/>
              </a:rPr>
              <a:t>تبيان للإحصاء - TebYan Stats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24112" y="3095625"/>
            <a:ext cx="7343775" cy="3656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b="0" sz="1800" i="0" u="none">
                <a:solidFill>
                  <a:srgbClr val="475569"/>
                </a:solidFill>
                <a:latin typeface="Cairo"/>
              </a:rPr>
              <a:t>نحن هنا لمساعدتك في معالجة بياناتك وتحويلها إلى معرفة علمية واضحة ودقيقة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5525" y="4199483"/>
            <a:ext cx="228600" cy="228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24825" y="4156620"/>
            <a:ext cx="1647825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350" i="0" u="none">
                <a:solidFill>
                  <a:srgbClr val="1E2738"/>
                </a:solidFill>
                <a:latin typeface="Cairo SemiBold"/>
              </a:rPr>
              <a:t>www.tebyanstats.com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7550" y="4199483"/>
            <a:ext cx="228600" cy="228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57800" y="4156620"/>
            <a:ext cx="1666875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350" i="0" u="none">
                <a:solidFill>
                  <a:srgbClr val="1E2738"/>
                </a:solidFill>
                <a:latin typeface="Cairo SemiBold"/>
              </a:rPr>
              <a:t>info@tebyanstats.com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0525" y="4199483"/>
            <a:ext cx="228600" cy="228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47875" y="4156620"/>
            <a:ext cx="2009775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350" i="0" u="none">
                <a:solidFill>
                  <a:srgbClr val="1E2738"/>
                </a:solidFill>
                <a:latin typeface="Cairo SemiBold"/>
              </a:rPr>
              <a:t>استشارات إحصائية متخصصة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950" y="3524101"/>
            <a:ext cx="857250" cy="476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52800" y="3517552"/>
            <a:ext cx="4391025" cy="1980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560"/>
              </a:lnSpc>
            </a:pPr>
            <a:r>
              <a:rPr b="0" sz="975" i="0" u="none">
                <a:solidFill>
                  <a:srgbClr val="475569"/>
                </a:solidFill>
                <a:latin typeface="Cairo"/>
              </a:rPr>
              <a:t>https://www.kyubit.com/Images/Analytical-Dashboard/Analytical-Dashboard.png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2800" y="3763267"/>
            <a:ext cx="439102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1920"/>
              </a:lnSpc>
            </a:pPr>
            <a:r>
              <a:rPr b="0" sz="1200" i="0" u="none">
                <a:solidFill>
                  <a:srgbClr val="475569"/>
                </a:solidFill>
                <a:latin typeface="Cairo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Cairo"/>
              </a:rPr>
              <a:t>www.kyubit.com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193" y="476250"/>
            <a:ext cx="11451431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3375"/>
              </a:lnSpc>
            </a:pPr>
            <a:r>
              <a:rPr b="0" sz="2700" i="0" u="none">
                <a:solidFill>
                  <a:srgbClr val="1E2738"/>
                </a:solidFill>
                <a:latin typeface="Cairo ExtraBold"/>
              </a:rPr>
              <a:t>Image Sources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11563350" y="476250"/>
            <a:ext cx="57150" cy="428625"/>
          </a:xfrm>
          <a:prstGeom prst="rect">
            <a:avLst/>
          </a:prstGeom>
          <a:solidFill>
            <a:srgbClr val="11BA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38125"/>
            <a:ext cx="542925" cy="361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38787" y="2200870"/>
            <a:ext cx="1114425" cy="3524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500" i="0" u="none">
                <a:solidFill>
                  <a:srgbClr val="11BADA"/>
                </a:solidFill>
                <a:latin typeface="Cairo"/>
              </a:rPr>
              <a:t>المحور الأول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30491" y="2553295"/>
            <a:ext cx="8131016" cy="6429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5062"/>
              </a:lnSpc>
            </a:pPr>
            <a:r>
              <a:rPr b="1" sz="4050" i="0" u="none">
                <a:solidFill>
                  <a:srgbClr val="1E2738"/>
                </a:solidFill>
                <a:latin typeface="Cairo"/>
              </a:rPr>
              <a:t>مفهوم التحليل الإحصائي وأهميته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4125" y="3872507"/>
            <a:ext cx="7143750" cy="6703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b="0" sz="1650" i="0" u="none">
                <a:solidFill>
                  <a:srgbClr val="475569"/>
                </a:solidFill>
                <a:latin typeface="Cairo"/>
              </a:rPr>
              <a:t>عملية تحويل الأرقام والبيانات الخام الصامتة إلى معلومات قيمة ومعرفة علمية تدعم صناعة القرار وتكشف الأنماط الخفية.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376933"/>
            <a:ext cx="5357812" cy="277073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376933"/>
            <a:ext cx="5357812" cy="2770733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38125"/>
            <a:ext cx="542925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71986" y="3415158"/>
            <a:ext cx="4905613" cy="3095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437"/>
              </a:lnSpc>
            </a:pPr>
            <a:r>
              <a:rPr b="1" sz="1950" i="0" u="none">
                <a:solidFill>
                  <a:srgbClr val="1E2738"/>
                </a:solidFill>
                <a:latin typeface="Cairo"/>
              </a:rPr>
              <a:t>1. الإحصاء الوصفي (Descriptive)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05587" y="3867596"/>
            <a:ext cx="4672012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Cairo"/>
              </a:rPr>
              <a:t>يهدف إلى تنظيم البيانات وتلخيصها وعرضها بصورة مبسطة دون تعميم. يتضمن قياس النزعة المركزية (المتوسط، الوسيط، المنوال) ومقاييس التشتت (الانحراف المعياري والتباين).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0799" y="3415158"/>
            <a:ext cx="4905613" cy="3095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437"/>
              </a:lnSpc>
            </a:pPr>
            <a:r>
              <a:rPr b="1" sz="1950" i="0" u="none">
                <a:solidFill>
                  <a:srgbClr val="1E2738"/>
                </a:solidFill>
                <a:latin typeface="Cairo"/>
              </a:rPr>
              <a:t>2. الإحصاء الاستدلالي (Inferential)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867596"/>
            <a:ext cx="4672012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Cairo"/>
              </a:rPr>
              <a:t>يهدف إلى استقراء النتائج واتخاذ قرارات بشأن المجتمع الكامل بناءً على تحليل عينة ممثلة. يشمل اختبار الفرضيات، التنبؤ، والانحدار وتحديد فترات الثقة.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34700" y="2881758"/>
            <a:ext cx="342900" cy="3048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1612" y="2881758"/>
            <a:ext cx="304800" cy="304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6193" y="476250"/>
            <a:ext cx="11451431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3375"/>
              </a:lnSpc>
            </a:pPr>
            <a:r>
              <a:rPr b="0" sz="2700" i="0" u="none">
                <a:solidFill>
                  <a:srgbClr val="1E2738"/>
                </a:solidFill>
                <a:latin typeface="Cairo ExtraBold"/>
              </a:rPr>
              <a:t>أفرع علم الإحصاء الرئيسية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563350" y="476250"/>
            <a:ext cx="57150" cy="428625"/>
          </a:xfrm>
          <a:prstGeom prst="rect">
            <a:avLst/>
          </a:prstGeom>
          <a:solidFill>
            <a:srgbClr val="11BA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22218" y="571500"/>
            <a:ext cx="5250656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3375"/>
              </a:lnSpc>
            </a:pPr>
            <a:r>
              <a:rPr b="0" sz="2700" i="0" u="none">
                <a:solidFill>
                  <a:srgbClr val="1E2738"/>
                </a:solidFill>
                <a:latin typeface="Cairo ExtraBold"/>
              </a:rPr>
              <a:t>قيمة التحليل الإحصائي</a:t>
            </a:r>
          </a:p>
        </p:txBody>
      </p:sp>
      <p:sp>
        <p:nvSpPr>
          <p:cNvPr id="4" name="Rectangle 3"/>
          <p:cNvSpPr/>
          <p:nvPr/>
        </p:nvSpPr>
        <p:spPr>
          <a:xfrm>
            <a:off x="11658600" y="571500"/>
            <a:ext cx="57150" cy="428625"/>
          </a:xfrm>
          <a:prstGeom prst="rect">
            <a:avLst/>
          </a:prstGeom>
          <a:solidFill>
            <a:srgbClr val="11BA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055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72250" y="2628900"/>
            <a:ext cx="5400675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b="1" sz="1800" i="0" u="none">
                <a:solidFill>
                  <a:srgbClr val="1E2738"/>
                </a:solidFill>
                <a:latin typeface="Cairo"/>
              </a:rPr>
              <a:t>تحويل البيانات إلى قرارات ذكية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72250" y="3152775"/>
            <a:ext cx="514350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Cairo"/>
              </a:rPr>
              <a:t>تساعد النمذجة الإحصائية المؤسسات والباحثين على تقليل نسبة المخاطرة والتعامل مع عدم اليقين بأسلوب علمي وموثوق.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72250" y="3958530"/>
            <a:ext cx="5143500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Cairo"/>
              </a:rPr>
              <a:t>من خلال قراءة التوجهات المستقبلية واكتشاف العلاقات بين المتغيرات، يصبح التحليل الإحصائي المحرك الأساسي للتطوير والابتكار في مختلف القطاعات.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6843" y="2445990"/>
            <a:ext cx="2583656" cy="263262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62" y="2445990"/>
            <a:ext cx="2583656" cy="263262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3281" y="2445990"/>
            <a:ext cx="2583656" cy="263262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445990"/>
            <a:ext cx="2583656" cy="263262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38125"/>
            <a:ext cx="542925" cy="3619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046368" y="3743250"/>
            <a:ext cx="2564606" cy="38100"/>
          </a:xfrm>
          <a:prstGeom prst="rect">
            <a:avLst/>
          </a:prstGeom>
          <a:solidFill>
            <a:srgbClr val="11BA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10875" y="2722215"/>
            <a:ext cx="571500" cy="571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852183" y="3484215"/>
            <a:ext cx="1530191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250"/>
              </a:lnSpc>
            </a:pPr>
            <a:r>
              <a:rPr b="1" sz="1800" i="0" u="none">
                <a:solidFill>
                  <a:srgbClr val="1E2738"/>
                </a:solidFill>
                <a:latin typeface="Cairo"/>
              </a:rPr>
              <a:t>1. جمع البيانات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74968" y="3865215"/>
            <a:ext cx="2107406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Cairo"/>
              </a:rPr>
              <a:t>تحديد العينة واستخدام أدوات القياس كالإستبيانات والأجهزة والملاحظة المباشرة.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24587" y="3743250"/>
            <a:ext cx="2564606" cy="38100"/>
          </a:xfrm>
          <a:prstGeom prst="rect">
            <a:avLst/>
          </a:prstGeom>
          <a:solidFill>
            <a:srgbClr val="FFB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9093" y="2722215"/>
            <a:ext cx="571500" cy="5715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80371" y="3484215"/>
            <a:ext cx="178022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250"/>
              </a:lnSpc>
            </a:pPr>
            <a:r>
              <a:rPr b="1" sz="1800" i="0" u="none">
                <a:solidFill>
                  <a:srgbClr val="1E2738"/>
                </a:solidFill>
                <a:latin typeface="Cairo"/>
              </a:rPr>
              <a:t>2. تنظيف البيانات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53187" y="3865215"/>
            <a:ext cx="2107406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Cairo"/>
              </a:rPr>
              <a:t>معالجة القيم المفقودة والمتطرفة وتنظيف أخطاء الإدخال لضمان الدقة.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02806" y="3743250"/>
            <a:ext cx="2564606" cy="38100"/>
          </a:xfrm>
          <a:prstGeom prst="rect">
            <a:avLst/>
          </a:prstGeom>
          <a:solidFill>
            <a:srgbClr val="1E27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7312" y="2722215"/>
            <a:ext cx="571500" cy="5715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898582" y="3484215"/>
            <a:ext cx="1840230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250"/>
              </a:lnSpc>
            </a:pPr>
            <a:r>
              <a:rPr b="1" sz="1800" i="0" u="none">
                <a:solidFill>
                  <a:srgbClr val="1E2738"/>
                </a:solidFill>
                <a:latin typeface="Cairo"/>
              </a:rPr>
              <a:t>3. معالجة البيانات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31406" y="3865215"/>
            <a:ext cx="2107406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Cairo"/>
              </a:rPr>
              <a:t>تطبيق الاختبارات والنماذج الإحصائية المناسبة لمرمى الدراسة.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81025" y="3743250"/>
            <a:ext cx="2564606" cy="38100"/>
          </a:xfrm>
          <a:prstGeom prst="rect">
            <a:avLst/>
          </a:prstGeom>
          <a:solidFill>
            <a:srgbClr val="078D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45531" y="2722215"/>
            <a:ext cx="571500" cy="5715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326832" y="3484215"/>
            <a:ext cx="1590198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250"/>
              </a:lnSpc>
            </a:pPr>
            <a:r>
              <a:rPr b="1" sz="1800" i="0" u="none">
                <a:solidFill>
                  <a:srgbClr val="1E2738"/>
                </a:solidFill>
                <a:latin typeface="Cairo"/>
              </a:rPr>
              <a:t>4. تفسير النتائج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9625" y="3865215"/>
            <a:ext cx="2107406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Cairo"/>
              </a:rPr>
              <a:t>تحويل المخرجات الرقمية إلى توصيات وقرارات عملية قابلة للتطبيق.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87087" y="2884140"/>
            <a:ext cx="219075" cy="247650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51018" y="2884140"/>
            <a:ext cx="247650" cy="247650"/>
          </a:xfrm>
          <a:prstGeom prst="rect">
            <a:avLst/>
          </a:prstGeom>
        </p:spPr>
      </p:pic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57812" y="2884140"/>
            <a:ext cx="190500" cy="247650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21743" y="2884140"/>
            <a:ext cx="219075" cy="2476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6193" y="476250"/>
            <a:ext cx="11451431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3375"/>
              </a:lnSpc>
            </a:pPr>
            <a:r>
              <a:rPr b="0" sz="2700" i="0" u="none">
                <a:solidFill>
                  <a:srgbClr val="1E2738"/>
                </a:solidFill>
                <a:latin typeface="Cairo ExtraBold"/>
              </a:rPr>
              <a:t>خطوات عملية التحليل الإحصائي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1563350" y="476250"/>
            <a:ext cx="57150" cy="428625"/>
          </a:xfrm>
          <a:prstGeom prst="rect">
            <a:avLst/>
          </a:prstGeom>
          <a:solidFill>
            <a:srgbClr val="11BA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143000"/>
            <a:ext cx="11049000" cy="5238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542925" cy="3619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601467"/>
            <a:ext cx="11049000" cy="50289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5587" y="4763392"/>
            <a:ext cx="171450" cy="1714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193" y="476250"/>
            <a:ext cx="11451431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3375"/>
              </a:lnSpc>
            </a:pPr>
            <a:r>
              <a:rPr b="0" sz="2700" i="0" u="none">
                <a:solidFill>
                  <a:srgbClr val="1E2738"/>
                </a:solidFill>
                <a:latin typeface="Cairo ExtraBold"/>
              </a:rPr>
              <a:t>شعبية البرمجيات الإحصائية الأكثر استخداماً</a:t>
            </a:r>
          </a:p>
        </p:txBody>
      </p:sp>
      <p:sp>
        <p:nvSpPr>
          <p:cNvPr id="8" name="Rectangle 7"/>
          <p:cNvSpPr/>
          <p:nvPr/>
        </p:nvSpPr>
        <p:spPr>
          <a:xfrm>
            <a:off x="11563350" y="476250"/>
            <a:ext cx="57150" cy="428625"/>
          </a:xfrm>
          <a:prstGeom prst="rect">
            <a:avLst/>
          </a:prstGeom>
          <a:solidFill>
            <a:srgbClr val="11BA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1909" y="2455664"/>
            <a:ext cx="4198590" cy="26134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1959" y="2855714"/>
            <a:ext cx="3398490" cy="10477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38125"/>
            <a:ext cx="542925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21959" y="3998714"/>
            <a:ext cx="3398490" cy="6703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b="1" sz="1650" i="0" u="none">
                <a:solidFill>
                  <a:srgbClr val="D99B00"/>
                </a:solidFill>
                <a:latin typeface="Cairo"/>
              </a:rPr>
              <a:t>مستوى الثقة القياسي (Confidence Level)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2792" y="3022252"/>
            <a:ext cx="6692867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250"/>
              </a:lnSpc>
            </a:pPr>
            <a:r>
              <a:rPr b="1" sz="1800" i="0" u="none">
                <a:solidFill>
                  <a:srgbClr val="1E2738"/>
                </a:solidFill>
                <a:latin typeface="Cairo"/>
              </a:rPr>
              <a:t>القيمة الاحتمالية (P-Value)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3450877"/>
            <a:ext cx="6374159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Cairo"/>
              </a:rPr>
              <a:t>تعتبر النتائج ذات دلالة إحصائية معنوية إذا كانت القيمة الاحتمالية </a:t>
            </a:r>
            <a:r>
              <a:rPr b="1" sz="1350" i="0" u="none">
                <a:solidFill>
                  <a:srgbClr val="475569"/>
                </a:solidFill>
                <a:latin typeface="Cairo"/>
              </a:rPr>
              <a:t>P-value أقل من 0.05</a:t>
            </a:r>
            <a:r>
              <a:rPr b="0" sz="1350" i="0" u="none">
                <a:solidFill>
                  <a:srgbClr val="475569"/>
                </a:solidFill>
                <a:latin typeface="Cairo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3839467"/>
            <a:ext cx="6374159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b="0" sz="1350" i="0" u="none">
                <a:solidFill>
                  <a:srgbClr val="475569"/>
                </a:solidFill>
                <a:latin typeface="Cairo"/>
              </a:rPr>
              <a:t>يعني ذلك أن هناك فرصة أقل من 5% فقط لكون النتائج المحسوبة قد حدثت بالصدفة المحضة، مما يعزز الثقة في رفض الفرضية الصفرية واعتتماد الفرضية البديلة.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193" y="476250"/>
            <a:ext cx="11451431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3375"/>
              </a:lnSpc>
            </a:pPr>
            <a:r>
              <a:rPr b="0" sz="2700" i="0" u="none">
                <a:solidFill>
                  <a:srgbClr val="1E2738"/>
                </a:solidFill>
                <a:latin typeface="Cairo ExtraBold"/>
              </a:rPr>
              <a:t>معيار الدقة والمعنوية الإحصائية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563350" y="476250"/>
            <a:ext cx="57150" cy="428625"/>
          </a:xfrm>
          <a:prstGeom prst="rect">
            <a:avLst/>
          </a:prstGeom>
          <a:solidFill>
            <a:srgbClr val="11BA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73647"/>
            <a:ext cx="11049000" cy="297730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542925" cy="36195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81025" y="2283172"/>
          <a:ext cx="11029948" cy="2958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1957089"/>
                <a:gridCol w="2499419"/>
                <a:gridCol w="3190875"/>
                <a:gridCol w="3382565"/>
              </a:tblGrid>
              <a:tr h="591651">
                <a:tc>
                  <a:txBody>
                    <a:bodyPr/>
                    <a:lstStyle/>
                    <a:p>
                      <a:pPr algn="r"/>
                      <a:r>
                        <a:rPr b="1" sz="1425" i="0" u="none">
                          <a:solidFill>
                            <a:srgbClr val="FFFFFF"/>
                          </a:solidFill>
                          <a:latin typeface="Cairo"/>
                        </a:rPr>
                        <a:t>البرنامج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73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1" sz="1425" i="0" u="none">
                          <a:solidFill>
                            <a:srgbClr val="FFFFFF"/>
                          </a:solidFill>
                          <a:latin typeface="Cairo"/>
                        </a:rPr>
                        <a:t>سهولة الاستخدام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73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1" sz="1425" i="0" u="none">
                          <a:solidFill>
                            <a:srgbClr val="FFFFFF"/>
                          </a:solidFill>
                          <a:latin typeface="Cairo"/>
                        </a:rPr>
                        <a:t>القدرة الإحصائية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73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1" sz="1425" i="0" u="none">
                          <a:solidFill>
                            <a:srgbClr val="FFFFFF"/>
                          </a:solidFill>
                          <a:latin typeface="Cairo"/>
                        </a:rPr>
                        <a:t>أبرز مجالات الاستخدام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738"/>
                    </a:solidFill>
                  </a:tcPr>
                </a:tc>
              </a:tr>
              <a:tr h="591651">
                <a:tc>
                  <a:txBody>
                    <a:bodyPr/>
                    <a:lstStyle/>
                    <a:p>
                      <a:pPr algn="r"/>
                      <a:r>
                        <a:rPr b="1" sz="1350" i="0" u="none">
                          <a:solidFill>
                            <a:srgbClr val="475569"/>
                          </a:solidFill>
                          <a:latin typeface="Cairo"/>
                        </a:rPr>
                        <a:t>SPSS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0" sz="1350" i="0" u="none">
                          <a:solidFill>
                            <a:srgbClr val="475569"/>
                          </a:solidFill>
                          <a:latin typeface="Cairo"/>
                        </a:rPr>
                        <a:t>سهل جداً (واجهة رسومية)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0" sz="1350" i="0" u="none">
                          <a:solidFill>
                            <a:srgbClr val="475569"/>
                          </a:solidFill>
                          <a:latin typeface="Cairo"/>
                        </a:rPr>
                        <a:t>عالية جداً (علوم اجتماعية وطب)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0" sz="1350" i="0" u="none">
                          <a:solidFill>
                            <a:srgbClr val="475569"/>
                          </a:solidFill>
                          <a:latin typeface="Cairo"/>
                        </a:rPr>
                        <a:t>الأبحاث الأكاديمية والرسائل الجامعية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91651">
                <a:tc>
                  <a:txBody>
                    <a:bodyPr/>
                    <a:lstStyle/>
                    <a:p>
                      <a:pPr algn="r"/>
                      <a:r>
                        <a:rPr b="1" sz="1350" i="0" u="none">
                          <a:solidFill>
                            <a:srgbClr val="475569"/>
                          </a:solidFill>
                          <a:latin typeface="Cairo"/>
                        </a:rPr>
                        <a:t>R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0" sz="1350" i="0" u="none">
                          <a:solidFill>
                            <a:srgbClr val="475569"/>
                          </a:solidFill>
                          <a:latin typeface="Cairo"/>
                        </a:rPr>
                        <a:t>متوسط (يتطلب برمجة)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0" sz="1350" i="0" u="none">
                          <a:solidFill>
                            <a:srgbClr val="475569"/>
                          </a:solidFill>
                          <a:latin typeface="Cairo"/>
                        </a:rPr>
                        <a:t>ممتازة (مكتبات مفتوحة المصدر)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0" sz="1350" i="0" u="none">
                          <a:solidFill>
                            <a:srgbClr val="475569"/>
                          </a:solidFill>
                          <a:latin typeface="Cairo"/>
                        </a:rPr>
                        <a:t>البحوث المتقدمة والنمذجة الأكاديمية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  <a:tr h="591651">
                <a:tc>
                  <a:txBody>
                    <a:bodyPr/>
                    <a:lstStyle/>
                    <a:p>
                      <a:pPr algn="r"/>
                      <a:r>
                        <a:rPr b="1" sz="1350" i="0" u="none">
                          <a:solidFill>
                            <a:srgbClr val="475569"/>
                          </a:solidFill>
                          <a:latin typeface="Cairo"/>
                        </a:rPr>
                        <a:t>Python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0" sz="1350" i="0" u="none">
                          <a:solidFill>
                            <a:srgbClr val="475569"/>
                          </a:solidFill>
                          <a:latin typeface="Cairo"/>
                        </a:rPr>
                        <a:t>متوسط (لغة برمجة)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0" sz="1350" i="0" u="none">
                          <a:solidFill>
                            <a:srgbClr val="475569"/>
                          </a:solidFill>
                          <a:latin typeface="Cairo"/>
                        </a:rPr>
                        <a:t>شاملة (تكامل مع AI)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0" sz="1350" i="0" u="none">
                          <a:solidFill>
                            <a:srgbClr val="475569"/>
                          </a:solidFill>
                          <a:latin typeface="Cairo"/>
                        </a:rPr>
                        <a:t>تعلم الآلة وعلم البيانات الضخمة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91652">
                <a:tc>
                  <a:txBody>
                    <a:bodyPr/>
                    <a:lstStyle/>
                    <a:p>
                      <a:pPr algn="r"/>
                      <a:r>
                        <a:rPr b="1" sz="1350" i="0" u="none">
                          <a:solidFill>
                            <a:srgbClr val="475569"/>
                          </a:solidFill>
                          <a:latin typeface="Cairo"/>
                        </a:rPr>
                        <a:t>SmartPLS / AMOS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0" sz="1350" i="0" u="none">
                          <a:solidFill>
                            <a:srgbClr val="475569"/>
                          </a:solidFill>
                          <a:latin typeface="Cairo"/>
                        </a:rPr>
                        <a:t>سهل إلى متوسط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0" sz="1350" i="0" u="none">
                          <a:solidFill>
                            <a:srgbClr val="475569"/>
                          </a:solidFill>
                          <a:latin typeface="Cairo"/>
                        </a:rPr>
                        <a:t>متخصص (نمذجة المعادلة الهيكلية)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b="0" sz="1350" i="0" u="none">
                          <a:solidFill>
                            <a:srgbClr val="475569"/>
                          </a:solidFill>
                          <a:latin typeface="Cairo"/>
                        </a:rPr>
                        <a:t>دراسات العلاقات المعقدة والوساطة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9653885" y="2872680"/>
            <a:ext cx="19570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154465" y="2872680"/>
            <a:ext cx="249941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963590" y="2872680"/>
            <a:ext cx="319087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81025" y="2872680"/>
            <a:ext cx="338256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9653885" y="3461295"/>
            <a:ext cx="19570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7154465" y="3461295"/>
            <a:ext cx="249941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963590" y="3461295"/>
            <a:ext cx="319087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81025" y="3461295"/>
            <a:ext cx="338256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9653885" y="4049910"/>
            <a:ext cx="19570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154465" y="4049910"/>
            <a:ext cx="249941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963590" y="4049910"/>
            <a:ext cx="319087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81025" y="4049910"/>
            <a:ext cx="338256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653885" y="4638526"/>
            <a:ext cx="19570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154465" y="4638526"/>
            <a:ext cx="249941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3963590" y="4638526"/>
            <a:ext cx="319087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81025" y="4638526"/>
            <a:ext cx="338256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53885" y="5227141"/>
            <a:ext cx="19570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7154465" y="5227141"/>
            <a:ext cx="249941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3963590" y="5227141"/>
            <a:ext cx="319087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81025" y="5227141"/>
            <a:ext cx="338256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6193" y="476250"/>
            <a:ext cx="11451431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3375"/>
              </a:lnSpc>
            </a:pPr>
            <a:r>
              <a:rPr b="0" sz="2700" i="0" u="none">
                <a:solidFill>
                  <a:srgbClr val="1E2738"/>
                </a:solidFill>
                <a:latin typeface="Cairo ExtraBold"/>
              </a:rPr>
              <a:t>مقارنة بين البرمجيات الإحصائية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1563350" y="476250"/>
            <a:ext cx="57150" cy="428625"/>
          </a:xfrm>
          <a:prstGeom prst="rect">
            <a:avLst/>
          </a:prstGeom>
          <a:solidFill>
            <a:srgbClr val="11BA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38125"/>
            <a:ext cx="542925" cy="36195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333500" y="2185094"/>
            <a:ext cx="9525000" cy="636240"/>
          </a:xfrm>
          <a:prstGeom prst="roundRect">
            <a:avLst>
              <a:gd name="adj" fmla="val 14970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905000" y="2356544"/>
            <a:ext cx="8715375" cy="2933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b="1" sz="1350" i="0" u="none">
                <a:solidFill>
                  <a:srgbClr val="1E2738"/>
                </a:solidFill>
                <a:latin typeface="Cairo"/>
              </a:rPr>
              <a:t>اختبار (t-test):</a:t>
            </a:r>
            <a:r>
              <a:rPr b="0" sz="1350" i="0" u="none">
                <a:solidFill>
                  <a:srgbClr val="475569"/>
                </a:solidFill>
                <a:latin typeface="Cairo"/>
              </a:rPr>
              <a:t> يستخدم للمقارنة بين متوسطي مجموعتين مستقلتين أو مرتبطتين لمعرفة وجود فروق ذات دلالة.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33500" y="2973734"/>
            <a:ext cx="9525000" cy="636240"/>
          </a:xfrm>
          <a:prstGeom prst="roundRect">
            <a:avLst>
              <a:gd name="adj" fmla="val 14970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905000" y="3145184"/>
            <a:ext cx="8715375" cy="2933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b="1" sz="1350" i="0" u="none">
                <a:solidFill>
                  <a:srgbClr val="1E2738"/>
                </a:solidFill>
                <a:latin typeface="Cairo"/>
              </a:rPr>
              <a:t>تحليل التباين الأحادي (ANOVA):</a:t>
            </a:r>
            <a:r>
              <a:rPr b="0" sz="1350" i="0" u="none">
                <a:solidFill>
                  <a:srgbClr val="475569"/>
                </a:solidFill>
                <a:latin typeface="Cairo"/>
              </a:rPr>
              <a:t> يُستعمل عند المقارنة بين متوسطات ثلاث مجموعات أو أكثر في وقت واحد.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333500" y="3762375"/>
            <a:ext cx="9525000" cy="636240"/>
          </a:xfrm>
          <a:prstGeom prst="roundRect">
            <a:avLst>
              <a:gd name="adj" fmla="val 14970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905000" y="3933825"/>
            <a:ext cx="8715375" cy="2933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b="1" sz="1350" i="0" u="none">
                <a:solidFill>
                  <a:srgbClr val="1E2738"/>
                </a:solidFill>
                <a:latin typeface="Cairo"/>
              </a:rPr>
              <a:t>تحليل الانحدار (Regression Analysis):</a:t>
            </a:r>
            <a:r>
              <a:rPr b="0" sz="1350" i="0" u="none">
                <a:solidFill>
                  <a:srgbClr val="475569"/>
                </a:solidFill>
                <a:latin typeface="Cairo"/>
              </a:rPr>
              <a:t> يُستخدم لدراسة أثر متغير أو أكثر على متغير تابع والتنبؤ بالقيم المستقبلية.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333500" y="4551015"/>
            <a:ext cx="9525000" cy="636240"/>
          </a:xfrm>
          <a:prstGeom prst="roundRect">
            <a:avLst>
              <a:gd name="adj" fmla="val 14970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905000" y="4722465"/>
            <a:ext cx="8715375" cy="2933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b="1" sz="1350" i="0" u="none">
                <a:solidFill>
                  <a:srgbClr val="1E2738"/>
                </a:solidFill>
                <a:latin typeface="Cairo"/>
              </a:rPr>
              <a:t>اختبار مربع كاي (Chi-Square):</a:t>
            </a:r>
            <a:r>
              <a:rPr b="0" sz="1350" i="0" u="none">
                <a:solidFill>
                  <a:srgbClr val="475569"/>
                </a:solidFill>
                <a:latin typeface="Cairo"/>
              </a:rPr>
              <a:t> يقيس العلاقة والاستقلالية بين المتغيرات الاسمية أو الوصفية.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333500" y="2811809"/>
            <a:ext cx="9525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333500" y="3600450"/>
            <a:ext cx="9525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333500" y="4389090"/>
            <a:ext cx="9525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333500" y="5177730"/>
            <a:ext cx="9525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8925" y="2399407"/>
            <a:ext cx="209550" cy="2190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0350" y="3188047"/>
            <a:ext cx="238125" cy="21907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8925" y="3976687"/>
            <a:ext cx="209550" cy="21907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6550" y="4765327"/>
            <a:ext cx="161925" cy="21907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6193" y="476250"/>
            <a:ext cx="11451431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ts val="3375"/>
              </a:lnSpc>
            </a:pPr>
            <a:r>
              <a:rPr b="0" sz="2700" i="0" u="none">
                <a:solidFill>
                  <a:srgbClr val="1E2738"/>
                </a:solidFill>
                <a:latin typeface="Cairo ExtraBold"/>
              </a:rPr>
              <a:t>أبرز الاختبارات الإحصائية الشائعة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1563350" y="476250"/>
            <a:ext cx="57150" cy="428625"/>
          </a:xfrm>
          <a:prstGeom prst="rect">
            <a:avLst/>
          </a:prstGeom>
          <a:solidFill>
            <a:srgbClr val="11BA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